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61" r:id="rId2"/>
    <p:sldId id="531" r:id="rId3"/>
    <p:sldId id="536" r:id="rId4"/>
    <p:sldId id="532" r:id="rId5"/>
    <p:sldId id="533" r:id="rId6"/>
    <p:sldId id="538" r:id="rId7"/>
    <p:sldId id="541" r:id="rId8"/>
    <p:sldId id="542" r:id="rId9"/>
    <p:sldId id="543" r:id="rId10"/>
    <p:sldId id="544" r:id="rId11"/>
    <p:sldId id="545" r:id="rId12"/>
    <p:sldId id="546" r:id="rId13"/>
    <p:sldId id="547" r:id="rId14"/>
    <p:sldId id="549" r:id="rId15"/>
    <p:sldId id="559" r:id="rId16"/>
    <p:sldId id="560" r:id="rId17"/>
    <p:sldId id="550" r:id="rId18"/>
    <p:sldId id="557" r:id="rId19"/>
    <p:sldId id="552" r:id="rId20"/>
    <p:sldId id="553" r:id="rId21"/>
    <p:sldId id="554" r:id="rId22"/>
    <p:sldId id="534" r:id="rId23"/>
    <p:sldId id="555" r:id="rId24"/>
    <p:sldId id="5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8963"/>
    <a:srgbClr val="98A9C6"/>
    <a:srgbClr val="5975A4"/>
    <a:srgbClr val="8EB4E3"/>
    <a:srgbClr val="E34856"/>
    <a:srgbClr val="92D050"/>
    <a:srgbClr val="BA55D3"/>
    <a:srgbClr val="EE82EE"/>
    <a:srgbClr val="9370DB"/>
    <a:srgbClr val="DA7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6" autoAdjust="0"/>
    <p:restoredTop sz="94660"/>
  </p:normalViewPr>
  <p:slideViewPr>
    <p:cSldViewPr snapToGrid="0">
      <p:cViewPr>
        <p:scale>
          <a:sx n="100" d="100"/>
          <a:sy n="100" d="100"/>
        </p:scale>
        <p:origin x="10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CF3CD9-5111-4914-90F1-87B9B5825204}" type="datetimeFigureOut">
              <a:rPr lang="fr-FR" smtClean="0"/>
              <a:t>21/11/2021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49E0D-9745-44BC-ABB3-E1CC71DE5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27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24333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836718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395858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535281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194683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86979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665251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4253045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391893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08979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72763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130299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24113822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260481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797311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117137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187923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967033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536819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13794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65042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</p:spTree>
    <p:extLst>
      <p:ext uri="{BB962C8B-B14F-4D97-AF65-F5344CB8AC3E}">
        <p14:creationId xmlns:p14="http://schemas.microsoft.com/office/powerpoint/2010/main" val="3457761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319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45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00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22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5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1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93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7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1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4AE9D-D291-4F5D-9187-55AF910091EB}" type="datetimeFigureOut">
              <a:rPr lang="en-US" smtClean="0"/>
              <a:t>11/21/2021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67520C-C48D-4296-A14C-514CDC0DE01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37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295;p19">
            <a:extLst>
              <a:ext uri="{FF2B5EF4-FFF2-40B4-BE49-F238E27FC236}">
                <a16:creationId xmlns:a16="http://schemas.microsoft.com/office/drawing/2014/main" id="{C68421DD-5D9B-464D-879C-58605B3072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13" y="0"/>
            <a:ext cx="12180887" cy="6861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5660CFAC-5097-47BC-A1F6-969DFC090F24}"/>
              </a:ext>
            </a:extLst>
          </p:cNvPr>
          <p:cNvGrpSpPr/>
          <p:nvPr/>
        </p:nvGrpSpPr>
        <p:grpSpPr>
          <a:xfrm>
            <a:off x="0" y="1843951"/>
            <a:ext cx="12192000" cy="3170099"/>
            <a:chOff x="-26504" y="1800543"/>
            <a:chExt cx="12245008" cy="3170099"/>
          </a:xfrm>
          <a:solidFill>
            <a:srgbClr val="7030A0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4E47DE-BD13-4792-ACCF-2DEDDA1401D2}"/>
                </a:ext>
              </a:extLst>
            </p:cNvPr>
            <p:cNvSpPr/>
            <p:nvPr/>
          </p:nvSpPr>
          <p:spPr>
            <a:xfrm>
              <a:off x="-26504" y="1800543"/>
              <a:ext cx="12245008" cy="3170099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2727" y="1800543"/>
              <a:ext cx="9633528" cy="31700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SOUTENANCE </a:t>
              </a:r>
            </a:p>
            <a:p>
              <a:pPr algn="ctr"/>
              <a:r>
                <a:rPr lang="fr-FR" sz="4000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PROJET</a:t>
              </a:r>
              <a:r>
                <a:rPr lang="en-US" sz="4000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n°6 :</a:t>
              </a:r>
            </a:p>
            <a:p>
              <a:endParaRPr lang="en-US" sz="4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  <a:p>
              <a:pPr algn="ctr"/>
              <a:r>
                <a:rPr lang="fr-FR" sz="4000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Classifiez automatiquement </a:t>
              </a:r>
            </a:p>
            <a:p>
              <a:pPr algn="ctr"/>
              <a:r>
                <a:rPr lang="fr-FR" sz="4000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des biens de consommation</a:t>
              </a:r>
              <a:endParaRPr lang="en-US" sz="4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</p:grpSp>
      <p:sp>
        <p:nvSpPr>
          <p:cNvPr id="17" name="Freeform 5">
            <a:extLst>
              <a:ext uri="{FF2B5EF4-FFF2-40B4-BE49-F238E27FC236}">
                <a16:creationId xmlns:a16="http://schemas.microsoft.com/office/drawing/2014/main" id="{61421C50-9F08-44D5-B344-2CD4D56559E0}"/>
              </a:ext>
            </a:extLst>
          </p:cNvPr>
          <p:cNvSpPr>
            <a:spLocks noEditPoints="1"/>
          </p:cNvSpPr>
          <p:nvPr/>
        </p:nvSpPr>
        <p:spPr bwMode="auto">
          <a:xfrm>
            <a:off x="10188023" y="2750174"/>
            <a:ext cx="1393029" cy="1270836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chemeClr val="bg1"/>
          </a:solidFill>
          <a:ln w="152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7C99D3A2-ADE4-47ED-9F75-4B16821DA52C}"/>
              </a:ext>
            </a:extLst>
          </p:cNvPr>
          <p:cNvSpPr txBox="1"/>
          <p:nvPr/>
        </p:nvSpPr>
        <p:spPr>
          <a:xfrm>
            <a:off x="-26504" y="6151144"/>
            <a:ext cx="4278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Mohamed Sidina SID AHMED</a:t>
            </a:r>
          </a:p>
        </p:txBody>
      </p:sp>
      <p:sp>
        <p:nvSpPr>
          <p:cNvPr id="19" name="TextBox 2">
            <a:extLst>
              <a:ext uri="{FF2B5EF4-FFF2-40B4-BE49-F238E27FC236}">
                <a16:creationId xmlns:a16="http://schemas.microsoft.com/office/drawing/2014/main" id="{E45772F5-DC65-4EA1-9B2A-72A9D80A0F00}"/>
              </a:ext>
            </a:extLst>
          </p:cNvPr>
          <p:cNvSpPr txBox="1"/>
          <p:nvPr/>
        </p:nvSpPr>
        <p:spPr>
          <a:xfrm>
            <a:off x="9389856" y="6151144"/>
            <a:ext cx="282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Date : le 12/11/2021</a:t>
            </a:r>
          </a:p>
        </p:txBody>
      </p:sp>
    </p:spTree>
    <p:extLst>
      <p:ext uri="{BB962C8B-B14F-4D97-AF65-F5344CB8AC3E}">
        <p14:creationId xmlns:p14="http://schemas.microsoft.com/office/powerpoint/2010/main" val="405248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93450AC-BA27-4736-80C3-9A4EEEB969D8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E34856"/>
          </a:solidFill>
        </p:grpSpPr>
        <p:sp>
          <p:nvSpPr>
            <p:cNvPr id="70" name="Google Shape;199;p16">
              <a:extLst>
                <a:ext uri="{FF2B5EF4-FFF2-40B4-BE49-F238E27FC236}">
                  <a16:creationId xmlns:a16="http://schemas.microsoft.com/office/drawing/2014/main" id="{AE2C0ECC-FEB9-4874-90F0-65A239AD4DF4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11;p16">
              <a:extLst>
                <a:ext uri="{FF2B5EF4-FFF2-40B4-BE49-F238E27FC236}">
                  <a16:creationId xmlns:a16="http://schemas.microsoft.com/office/drawing/2014/main" id="{69F1D35F-7677-4602-888A-13D47F996212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2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72" name="Google Shape;317;p20">
              <a:extLst>
                <a:ext uri="{FF2B5EF4-FFF2-40B4-BE49-F238E27FC236}">
                  <a16:creationId xmlns:a16="http://schemas.microsoft.com/office/drawing/2014/main" id="{486DA94D-67A0-4EB1-AEC3-712402DFCE5E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Extraction des 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Bag-of-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Words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 &amp; TF-IDF.</a:t>
              </a: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10</a:t>
            </a:fld>
            <a:endParaRPr lang="en-US" sz="1200" dirty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B8512D25-E60F-460D-89DF-D7759DD3FF3C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34B2E4"/>
          </a:solidFill>
        </p:grpSpPr>
        <p:sp>
          <p:nvSpPr>
            <p:cNvPr id="53" name="Google Shape;199;p16">
              <a:extLst>
                <a:ext uri="{FF2B5EF4-FFF2-40B4-BE49-F238E27FC236}">
                  <a16:creationId xmlns:a16="http://schemas.microsoft.com/office/drawing/2014/main" id="{5E2254A2-1ABC-4938-BC56-B354F3ACED0D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11;p16">
              <a:extLst>
                <a:ext uri="{FF2B5EF4-FFF2-40B4-BE49-F238E27FC236}">
                  <a16:creationId xmlns:a16="http://schemas.microsoft.com/office/drawing/2014/main" id="{75258F45-2D0F-49CD-8B55-A9BDE484A67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3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55" name="Google Shape;317;p20">
              <a:extLst>
                <a:ext uri="{FF2B5EF4-FFF2-40B4-BE49-F238E27FC236}">
                  <a16:creationId xmlns:a16="http://schemas.microsoft.com/office/drawing/2014/main" id="{877F030B-D52B-4A9D-9485-C18F9EA42768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Prétraitement 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 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images et identification des </a:t>
              </a:r>
              <a:r>
                <a:rPr lang="fr-FR" sz="18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keypoints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8A35A9C3-EFB0-4595-9728-4795AC10F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055" y="1329701"/>
            <a:ext cx="8101891" cy="48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e 57">
            <a:extLst>
              <a:ext uri="{FF2B5EF4-FFF2-40B4-BE49-F238E27FC236}">
                <a16:creationId xmlns:a16="http://schemas.microsoft.com/office/drawing/2014/main" id="{7868B3DA-E2BC-498C-9C2C-68F298597AC4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34B2E4"/>
          </a:solidFill>
        </p:grpSpPr>
        <p:sp>
          <p:nvSpPr>
            <p:cNvPr id="60" name="Google Shape;199;p16">
              <a:extLst>
                <a:ext uri="{FF2B5EF4-FFF2-40B4-BE49-F238E27FC236}">
                  <a16:creationId xmlns:a16="http://schemas.microsoft.com/office/drawing/2014/main" id="{13A272A7-1C1A-4D4B-8F4C-D6C94EED83B4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11;p16">
              <a:extLst>
                <a:ext uri="{FF2B5EF4-FFF2-40B4-BE49-F238E27FC236}">
                  <a16:creationId xmlns:a16="http://schemas.microsoft.com/office/drawing/2014/main" id="{1058D57C-8AAE-4659-A72E-C80C0F6317BA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3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62" name="Google Shape;317;p20">
              <a:extLst>
                <a:ext uri="{FF2B5EF4-FFF2-40B4-BE49-F238E27FC236}">
                  <a16:creationId xmlns:a16="http://schemas.microsoft.com/office/drawing/2014/main" id="{1C210D13-4FD1-4584-AAE3-7D911B2358AA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Prétraitement 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 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images et identification des </a:t>
              </a:r>
              <a:r>
                <a:rPr lang="fr-FR" sz="18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keypoints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B8512D25-E60F-460D-89DF-D7759DD3FF3C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34B2E4"/>
          </a:solidFill>
        </p:grpSpPr>
        <p:sp>
          <p:nvSpPr>
            <p:cNvPr id="53" name="Google Shape;199;p16">
              <a:extLst>
                <a:ext uri="{FF2B5EF4-FFF2-40B4-BE49-F238E27FC236}">
                  <a16:creationId xmlns:a16="http://schemas.microsoft.com/office/drawing/2014/main" id="{5E2254A2-1ABC-4938-BC56-B354F3ACED0D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rgbClr val="06538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11;p16">
              <a:extLst>
                <a:ext uri="{FF2B5EF4-FFF2-40B4-BE49-F238E27FC236}">
                  <a16:creationId xmlns:a16="http://schemas.microsoft.com/office/drawing/2014/main" id="{75258F45-2D0F-49CD-8B55-A9BDE484A67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rgbClr val="065381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4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55" name="Google Shape;317;p20">
              <a:extLst>
                <a:ext uri="{FF2B5EF4-FFF2-40B4-BE49-F238E27FC236}">
                  <a16:creationId xmlns:a16="http://schemas.microsoft.com/office/drawing/2014/main" id="{877F030B-D52B-4A9D-9485-C18F9EA42768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Création des </a:t>
              </a:r>
              <a:r>
                <a:rPr lang="fr-FR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images en utilisant les descripteurs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11</a:t>
            </a:fld>
            <a:endParaRPr lang="en-US" sz="12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D1F8B07E-20D9-4394-8CD9-A5F86D5F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75" y="1517790"/>
            <a:ext cx="96964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3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45273BEC-CEDD-4A74-A3A2-A90D4DB63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235" y="1407765"/>
            <a:ext cx="8389986" cy="4740448"/>
          </a:xfrm>
          <a:prstGeom prst="rect">
            <a:avLst/>
          </a:prstGeom>
        </p:spPr>
      </p:pic>
      <p:grpSp>
        <p:nvGrpSpPr>
          <p:cNvPr id="58" name="Groupe 57">
            <a:extLst>
              <a:ext uri="{FF2B5EF4-FFF2-40B4-BE49-F238E27FC236}">
                <a16:creationId xmlns:a16="http://schemas.microsoft.com/office/drawing/2014/main" id="{7868B3DA-E2BC-498C-9C2C-68F298597AC4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34B2E4"/>
          </a:solidFill>
        </p:grpSpPr>
        <p:sp>
          <p:nvSpPr>
            <p:cNvPr id="60" name="Google Shape;199;p16">
              <a:extLst>
                <a:ext uri="{FF2B5EF4-FFF2-40B4-BE49-F238E27FC236}">
                  <a16:creationId xmlns:a16="http://schemas.microsoft.com/office/drawing/2014/main" id="{13A272A7-1C1A-4D4B-8F4C-D6C94EED83B4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11;p16">
              <a:extLst>
                <a:ext uri="{FF2B5EF4-FFF2-40B4-BE49-F238E27FC236}">
                  <a16:creationId xmlns:a16="http://schemas.microsoft.com/office/drawing/2014/main" id="{1058D57C-8AAE-4659-A72E-C80C0F6317BA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3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62" name="Google Shape;317;p20">
              <a:extLst>
                <a:ext uri="{FF2B5EF4-FFF2-40B4-BE49-F238E27FC236}">
                  <a16:creationId xmlns:a16="http://schemas.microsoft.com/office/drawing/2014/main" id="{1C210D13-4FD1-4584-AAE3-7D911B2358AA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Prétraitement 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 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images et identification des </a:t>
              </a:r>
              <a:r>
                <a:rPr lang="fr-FR" sz="18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keypoints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B8512D25-E60F-460D-89DF-D7759DD3FF3C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34B2E4"/>
          </a:solidFill>
        </p:grpSpPr>
        <p:sp>
          <p:nvSpPr>
            <p:cNvPr id="53" name="Google Shape;199;p16">
              <a:extLst>
                <a:ext uri="{FF2B5EF4-FFF2-40B4-BE49-F238E27FC236}">
                  <a16:creationId xmlns:a16="http://schemas.microsoft.com/office/drawing/2014/main" id="{5E2254A2-1ABC-4938-BC56-B354F3ACED0D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rgbClr val="06538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11;p16">
              <a:extLst>
                <a:ext uri="{FF2B5EF4-FFF2-40B4-BE49-F238E27FC236}">
                  <a16:creationId xmlns:a16="http://schemas.microsoft.com/office/drawing/2014/main" id="{75258F45-2D0F-49CD-8B55-A9BDE484A67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rgbClr val="065381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4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55" name="Google Shape;317;p20">
              <a:extLst>
                <a:ext uri="{FF2B5EF4-FFF2-40B4-BE49-F238E27FC236}">
                  <a16:creationId xmlns:a16="http://schemas.microsoft.com/office/drawing/2014/main" id="{877F030B-D52B-4A9D-9485-C18F9EA42768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Création des </a:t>
              </a:r>
              <a:r>
                <a:rPr lang="fr-FR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images en utilisant les descripteurs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12</a:t>
            </a:fld>
            <a:endParaRPr lang="en-US" sz="12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95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01A057D1-9F93-4ACE-B562-FF1FBF0D37F7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34B2E4"/>
          </a:solidFill>
        </p:grpSpPr>
        <p:sp>
          <p:nvSpPr>
            <p:cNvPr id="42" name="Google Shape;199;p16">
              <a:extLst>
                <a:ext uri="{FF2B5EF4-FFF2-40B4-BE49-F238E27FC236}">
                  <a16:creationId xmlns:a16="http://schemas.microsoft.com/office/drawing/2014/main" id="{4C1DD7AB-805E-44A6-9805-8F6AF6328410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rgbClr val="06538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11;p16">
              <a:extLst>
                <a:ext uri="{FF2B5EF4-FFF2-40B4-BE49-F238E27FC236}">
                  <a16:creationId xmlns:a16="http://schemas.microsoft.com/office/drawing/2014/main" id="{4F7B3660-E422-44A0-8082-039BD47FFF4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rgbClr val="065381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4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4" name="Google Shape;317;p20">
              <a:extLst>
                <a:ext uri="{FF2B5EF4-FFF2-40B4-BE49-F238E27FC236}">
                  <a16:creationId xmlns:a16="http://schemas.microsoft.com/office/drawing/2014/main" id="{BB1608BC-B6DE-42A4-B793-7455EAF8B8CD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Création des </a:t>
              </a:r>
              <a:r>
                <a:rPr lang="fr-FR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images en utilisant les descripteurs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B8512D25-E60F-460D-89DF-D7759DD3FF3C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00B050"/>
          </a:solidFill>
        </p:grpSpPr>
        <p:sp>
          <p:nvSpPr>
            <p:cNvPr id="53" name="Google Shape;199;p16">
              <a:extLst>
                <a:ext uri="{FF2B5EF4-FFF2-40B4-BE49-F238E27FC236}">
                  <a16:creationId xmlns:a16="http://schemas.microsoft.com/office/drawing/2014/main" id="{5E2254A2-1ABC-4938-BC56-B354F3ACED0D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11;p16">
              <a:extLst>
                <a:ext uri="{FF2B5EF4-FFF2-40B4-BE49-F238E27FC236}">
                  <a16:creationId xmlns:a16="http://schemas.microsoft.com/office/drawing/2014/main" id="{75258F45-2D0F-49CD-8B55-A9BDE484A67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5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55" name="Google Shape;317;p20">
              <a:extLst>
                <a:ext uri="{FF2B5EF4-FFF2-40B4-BE49-F238E27FC236}">
                  <a16:creationId xmlns:a16="http://schemas.microsoft.com/office/drawing/2014/main" id="{877F030B-D52B-4A9D-9485-C18F9EA42768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Réduction de dimensions et projection des vraies classes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13</a:t>
            </a:fld>
            <a:endParaRPr lang="en-US" sz="12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1DCA6E-C59C-42A4-A338-3F3E366E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53" y="1446213"/>
            <a:ext cx="11077575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F5B756-19CC-45F5-A8EB-DDBF468D8A33}"/>
              </a:ext>
            </a:extLst>
          </p:cNvPr>
          <p:cNvSpPr/>
          <p:nvPr/>
        </p:nvSpPr>
        <p:spPr>
          <a:xfrm>
            <a:off x="1067171" y="1782674"/>
            <a:ext cx="7251206" cy="39966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4A8F3F-C12B-442B-BA9A-D17F287FAF9B}"/>
              </a:ext>
            </a:extLst>
          </p:cNvPr>
          <p:cNvSpPr/>
          <p:nvPr/>
        </p:nvSpPr>
        <p:spPr>
          <a:xfrm>
            <a:off x="9010835" y="1800430"/>
            <a:ext cx="2503503" cy="15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56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>
            <a:extLst>
              <a:ext uri="{FF2B5EF4-FFF2-40B4-BE49-F238E27FC236}">
                <a16:creationId xmlns:a16="http://schemas.microsoft.com/office/drawing/2014/main" id="{B8512D25-E60F-460D-89DF-D7759DD3FF3C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00B050"/>
          </a:solidFill>
        </p:grpSpPr>
        <p:sp>
          <p:nvSpPr>
            <p:cNvPr id="53" name="Google Shape;199;p16">
              <a:extLst>
                <a:ext uri="{FF2B5EF4-FFF2-40B4-BE49-F238E27FC236}">
                  <a16:creationId xmlns:a16="http://schemas.microsoft.com/office/drawing/2014/main" id="{5E2254A2-1ABC-4938-BC56-B354F3ACED0D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11;p16">
              <a:extLst>
                <a:ext uri="{FF2B5EF4-FFF2-40B4-BE49-F238E27FC236}">
                  <a16:creationId xmlns:a16="http://schemas.microsoft.com/office/drawing/2014/main" id="{75258F45-2D0F-49CD-8B55-A9BDE484A67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5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55" name="Google Shape;317;p20">
              <a:extLst>
                <a:ext uri="{FF2B5EF4-FFF2-40B4-BE49-F238E27FC236}">
                  <a16:creationId xmlns:a16="http://schemas.microsoft.com/office/drawing/2014/main" id="{877F030B-D52B-4A9D-9485-C18F9EA42768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Réduction de dimensions et projection des vraies classes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2A3A2B7D-A643-47D0-A851-B097E7AAD2AB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00B050"/>
          </a:solidFill>
        </p:grpSpPr>
        <p:sp>
          <p:nvSpPr>
            <p:cNvPr id="46" name="Google Shape;199;p16">
              <a:extLst>
                <a:ext uri="{FF2B5EF4-FFF2-40B4-BE49-F238E27FC236}">
                  <a16:creationId xmlns:a16="http://schemas.microsoft.com/office/drawing/2014/main" id="{E7D5764D-E788-4440-9074-77F8AB3C1A90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1;p16">
              <a:extLst>
                <a:ext uri="{FF2B5EF4-FFF2-40B4-BE49-F238E27FC236}">
                  <a16:creationId xmlns:a16="http://schemas.microsoft.com/office/drawing/2014/main" id="{59F803AC-F539-4E93-8255-5A050114D762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chemeClr val="accent4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6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9" name="Google Shape;317;p20">
              <a:extLst>
                <a:ext uri="{FF2B5EF4-FFF2-40B4-BE49-F238E27FC236}">
                  <a16:creationId xmlns:a16="http://schemas.microsoft.com/office/drawing/2014/main" id="{79A2418F-00F4-44ED-ACE8-54263FC1B296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Comparaison des vraies classes et des clusters + </a:t>
              </a:r>
              <a:r>
                <a:rPr lang="fr-FR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KMeans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14</a:t>
            </a:fld>
            <a:endParaRPr lang="en-US" sz="12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44A8F3F-C12B-442B-BA9A-D17F287FAF9B}"/>
              </a:ext>
            </a:extLst>
          </p:cNvPr>
          <p:cNvSpPr/>
          <p:nvPr/>
        </p:nvSpPr>
        <p:spPr>
          <a:xfrm>
            <a:off x="9010835" y="1800430"/>
            <a:ext cx="2503503" cy="15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241A9090-A40C-44B0-A181-DDFF04D8F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6" r="21921"/>
          <a:stretch/>
        </p:blipFill>
        <p:spPr bwMode="auto">
          <a:xfrm>
            <a:off x="6871869" y="1652681"/>
            <a:ext cx="5305060" cy="34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30860BFA-5727-4F7E-97FF-DD0B7A5AF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6"/>
          <a:stretch/>
        </p:blipFill>
        <p:spPr bwMode="auto">
          <a:xfrm>
            <a:off x="51020" y="1652681"/>
            <a:ext cx="6794500" cy="34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6662FD2-2C5B-450B-8119-8A3E8E2AE8B3}"/>
              </a:ext>
            </a:extLst>
          </p:cNvPr>
          <p:cNvSpPr/>
          <p:nvPr/>
        </p:nvSpPr>
        <p:spPr>
          <a:xfrm>
            <a:off x="432514" y="1854082"/>
            <a:ext cx="4022753" cy="2902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C67CD46-5D6D-40A5-BB74-BE56F1CD2EF0}"/>
              </a:ext>
            </a:extLst>
          </p:cNvPr>
          <p:cNvSpPr/>
          <p:nvPr/>
        </p:nvSpPr>
        <p:spPr>
          <a:xfrm>
            <a:off x="7227014" y="1869321"/>
            <a:ext cx="4047343" cy="2902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C099AE-FA98-499F-9AEB-01FCB2006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572" y="4642370"/>
            <a:ext cx="21907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9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6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>
            <a:extLst>
              <a:ext uri="{FF2B5EF4-FFF2-40B4-BE49-F238E27FC236}">
                <a16:creationId xmlns:a16="http://schemas.microsoft.com/office/drawing/2014/main" id="{28B536AC-F77B-46D6-AC8C-CF29A8172F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0" r="21700"/>
          <a:stretch/>
        </p:blipFill>
        <p:spPr bwMode="auto">
          <a:xfrm>
            <a:off x="6871869" y="1649535"/>
            <a:ext cx="5320131" cy="342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2740E6-D075-435A-8B9C-E7903B8845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156"/>
          <a:stretch/>
        </p:blipFill>
        <p:spPr bwMode="auto">
          <a:xfrm>
            <a:off x="51020" y="1652681"/>
            <a:ext cx="6794500" cy="341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e 51">
            <a:extLst>
              <a:ext uri="{FF2B5EF4-FFF2-40B4-BE49-F238E27FC236}">
                <a16:creationId xmlns:a16="http://schemas.microsoft.com/office/drawing/2014/main" id="{B8512D25-E60F-460D-89DF-D7759DD3FF3C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00B050"/>
          </a:solidFill>
        </p:grpSpPr>
        <p:sp>
          <p:nvSpPr>
            <p:cNvPr id="53" name="Google Shape;199;p16">
              <a:extLst>
                <a:ext uri="{FF2B5EF4-FFF2-40B4-BE49-F238E27FC236}">
                  <a16:creationId xmlns:a16="http://schemas.microsoft.com/office/drawing/2014/main" id="{5E2254A2-1ABC-4938-BC56-B354F3ACED0D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11;p16">
              <a:extLst>
                <a:ext uri="{FF2B5EF4-FFF2-40B4-BE49-F238E27FC236}">
                  <a16:creationId xmlns:a16="http://schemas.microsoft.com/office/drawing/2014/main" id="{75258F45-2D0F-49CD-8B55-A9BDE484A67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5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55" name="Google Shape;317;p20">
              <a:extLst>
                <a:ext uri="{FF2B5EF4-FFF2-40B4-BE49-F238E27FC236}">
                  <a16:creationId xmlns:a16="http://schemas.microsoft.com/office/drawing/2014/main" id="{877F030B-D52B-4A9D-9485-C18F9EA42768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Réduction de dimensions et projection des vraies classes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2A3A2B7D-A643-47D0-A851-B097E7AAD2AB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00B050"/>
          </a:solidFill>
        </p:grpSpPr>
        <p:sp>
          <p:nvSpPr>
            <p:cNvPr id="46" name="Google Shape;199;p16">
              <a:extLst>
                <a:ext uri="{FF2B5EF4-FFF2-40B4-BE49-F238E27FC236}">
                  <a16:creationId xmlns:a16="http://schemas.microsoft.com/office/drawing/2014/main" id="{E7D5764D-E788-4440-9074-77F8AB3C1A90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1;p16">
              <a:extLst>
                <a:ext uri="{FF2B5EF4-FFF2-40B4-BE49-F238E27FC236}">
                  <a16:creationId xmlns:a16="http://schemas.microsoft.com/office/drawing/2014/main" id="{59F803AC-F539-4E93-8255-5A050114D762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chemeClr val="accent4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6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9" name="Google Shape;317;p20">
              <a:extLst>
                <a:ext uri="{FF2B5EF4-FFF2-40B4-BE49-F238E27FC236}">
                  <a16:creationId xmlns:a16="http://schemas.microsoft.com/office/drawing/2014/main" id="{79A2418F-00F4-44ED-ACE8-54263FC1B296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Comparaison des vraies classes et des clusters + NMF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15</a:t>
            </a:fld>
            <a:endParaRPr lang="en-US" sz="12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44A8F3F-C12B-442B-BA9A-D17F287FAF9B}"/>
              </a:ext>
            </a:extLst>
          </p:cNvPr>
          <p:cNvSpPr/>
          <p:nvPr/>
        </p:nvSpPr>
        <p:spPr>
          <a:xfrm>
            <a:off x="9010836" y="1800430"/>
            <a:ext cx="2263522" cy="15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662FD2-2C5B-450B-8119-8A3E8E2AE8B3}"/>
              </a:ext>
            </a:extLst>
          </p:cNvPr>
          <p:cNvSpPr/>
          <p:nvPr/>
        </p:nvSpPr>
        <p:spPr>
          <a:xfrm>
            <a:off x="432514" y="1854082"/>
            <a:ext cx="4022753" cy="2902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C67CD46-5D6D-40A5-BB74-BE56F1CD2EF0}"/>
              </a:ext>
            </a:extLst>
          </p:cNvPr>
          <p:cNvSpPr/>
          <p:nvPr/>
        </p:nvSpPr>
        <p:spPr>
          <a:xfrm>
            <a:off x="7227014" y="1869321"/>
            <a:ext cx="4047343" cy="29027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5EAD0B-2AE1-42CF-B1DD-0851B9F9D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59" y="4576927"/>
            <a:ext cx="2210710" cy="4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3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6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>
            <a:extLst>
              <a:ext uri="{FF2B5EF4-FFF2-40B4-BE49-F238E27FC236}">
                <a16:creationId xmlns:a16="http://schemas.microsoft.com/office/drawing/2014/main" id="{B8512D25-E60F-460D-89DF-D7759DD3FF3C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00B050"/>
          </a:solidFill>
        </p:grpSpPr>
        <p:sp>
          <p:nvSpPr>
            <p:cNvPr id="53" name="Google Shape;199;p16">
              <a:extLst>
                <a:ext uri="{FF2B5EF4-FFF2-40B4-BE49-F238E27FC236}">
                  <a16:creationId xmlns:a16="http://schemas.microsoft.com/office/drawing/2014/main" id="{5E2254A2-1ABC-4938-BC56-B354F3ACED0D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11;p16">
              <a:extLst>
                <a:ext uri="{FF2B5EF4-FFF2-40B4-BE49-F238E27FC236}">
                  <a16:creationId xmlns:a16="http://schemas.microsoft.com/office/drawing/2014/main" id="{75258F45-2D0F-49CD-8B55-A9BDE484A67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5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55" name="Google Shape;317;p20">
              <a:extLst>
                <a:ext uri="{FF2B5EF4-FFF2-40B4-BE49-F238E27FC236}">
                  <a16:creationId xmlns:a16="http://schemas.microsoft.com/office/drawing/2014/main" id="{877F030B-D52B-4A9D-9485-C18F9EA42768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Réduction de dimensions et projection des vraies classes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2A3A2B7D-A643-47D0-A851-B097E7AAD2AB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00B050"/>
          </a:solidFill>
        </p:grpSpPr>
        <p:sp>
          <p:nvSpPr>
            <p:cNvPr id="46" name="Google Shape;199;p16">
              <a:extLst>
                <a:ext uri="{FF2B5EF4-FFF2-40B4-BE49-F238E27FC236}">
                  <a16:creationId xmlns:a16="http://schemas.microsoft.com/office/drawing/2014/main" id="{E7D5764D-E788-4440-9074-77F8AB3C1A90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1;p16">
              <a:extLst>
                <a:ext uri="{FF2B5EF4-FFF2-40B4-BE49-F238E27FC236}">
                  <a16:creationId xmlns:a16="http://schemas.microsoft.com/office/drawing/2014/main" id="{59F803AC-F539-4E93-8255-5A050114D762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chemeClr val="accent4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6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9" name="Google Shape;317;p20">
              <a:extLst>
                <a:ext uri="{FF2B5EF4-FFF2-40B4-BE49-F238E27FC236}">
                  <a16:creationId xmlns:a16="http://schemas.microsoft.com/office/drawing/2014/main" id="{79A2418F-00F4-44ED-ACE8-54263FC1B296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Comparaison des résultats de K-</a:t>
              </a:r>
              <a:r>
                <a:rPr lang="fr-FR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Means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avec NMF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16</a:t>
            </a:fld>
            <a:endParaRPr lang="en-US" sz="12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44A8F3F-C12B-442B-BA9A-D17F287FAF9B}"/>
              </a:ext>
            </a:extLst>
          </p:cNvPr>
          <p:cNvSpPr/>
          <p:nvPr/>
        </p:nvSpPr>
        <p:spPr>
          <a:xfrm>
            <a:off x="9010836" y="1800430"/>
            <a:ext cx="2263522" cy="1546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265D6-F8B8-4581-8750-AAC18BDA1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953" y="1420764"/>
            <a:ext cx="5528868" cy="457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6662FD2-2C5B-450B-8119-8A3E8E2AE8B3}"/>
              </a:ext>
            </a:extLst>
          </p:cNvPr>
          <p:cNvSpPr/>
          <p:nvPr/>
        </p:nvSpPr>
        <p:spPr>
          <a:xfrm>
            <a:off x="3751204" y="1681014"/>
            <a:ext cx="4820504" cy="4091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25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FCDBCF6-4899-41B5-AEF5-B5ED57F5E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34" y="1456088"/>
            <a:ext cx="5972733" cy="4267201"/>
          </a:xfrm>
          <a:prstGeom prst="rect">
            <a:avLst/>
          </a:prstGeom>
        </p:spPr>
      </p:pic>
      <p:grpSp>
        <p:nvGrpSpPr>
          <p:cNvPr id="59" name="Группа 2">
            <a:extLst>
              <a:ext uri="{FF2B5EF4-FFF2-40B4-BE49-F238E27FC236}">
                <a16:creationId xmlns:a16="http://schemas.microsoft.com/office/drawing/2014/main" id="{B01AFE0D-CCA1-487F-B03D-8249C64A73D6}"/>
              </a:ext>
            </a:extLst>
          </p:cNvPr>
          <p:cNvGrpSpPr/>
          <p:nvPr/>
        </p:nvGrpSpPr>
        <p:grpSpPr>
          <a:xfrm>
            <a:off x="6310920" y="2630048"/>
            <a:ext cx="5537200" cy="3698875"/>
            <a:chOff x="5845175" y="3157537"/>
            <a:chExt cx="5537200" cy="3698875"/>
          </a:xfrm>
          <a:solidFill>
            <a:srgbClr val="E34856"/>
          </a:solidFill>
        </p:grpSpPr>
        <p:sp>
          <p:nvSpPr>
            <p:cNvPr id="60" name="Google Shape;311;p20">
              <a:extLst>
                <a:ext uri="{FF2B5EF4-FFF2-40B4-BE49-F238E27FC236}">
                  <a16:creationId xmlns:a16="http://schemas.microsoft.com/office/drawing/2014/main" id="{34F6A328-1EA2-4DB3-8354-CE7BE55E897F}"/>
                </a:ext>
              </a:extLst>
            </p:cNvPr>
            <p:cNvSpPr/>
            <p:nvPr/>
          </p:nvSpPr>
          <p:spPr>
            <a:xfrm>
              <a:off x="5845175" y="3157537"/>
              <a:ext cx="5537200" cy="3698875"/>
            </a:xfrm>
            <a:custGeom>
              <a:avLst/>
              <a:gdLst/>
              <a:ahLst/>
              <a:cxnLst/>
              <a:rect l="l" t="t" r="r" b="b"/>
              <a:pathLst>
                <a:path w="582" h="388" extrusionOk="0">
                  <a:moveTo>
                    <a:pt x="194" y="194"/>
                  </a:moveTo>
                  <a:cubicBezTo>
                    <a:pt x="194" y="87"/>
                    <a:pt x="280" y="0"/>
                    <a:pt x="388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495" y="0"/>
                    <a:pt x="582" y="87"/>
                    <a:pt x="582" y="194"/>
                  </a:cubicBezTo>
                  <a:cubicBezTo>
                    <a:pt x="582" y="194"/>
                    <a:pt x="582" y="194"/>
                    <a:pt x="582" y="194"/>
                  </a:cubicBezTo>
                  <a:cubicBezTo>
                    <a:pt x="582" y="301"/>
                    <a:pt x="495" y="388"/>
                    <a:pt x="388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107" y="388"/>
                    <a:pt x="194" y="301"/>
                    <a:pt x="194" y="1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313;p20">
              <a:extLst>
                <a:ext uri="{FF2B5EF4-FFF2-40B4-BE49-F238E27FC236}">
                  <a16:creationId xmlns:a16="http://schemas.microsoft.com/office/drawing/2014/main" id="{AA142CC0-ECCB-482B-A6AF-07313882E42E}"/>
                </a:ext>
              </a:extLst>
            </p:cNvPr>
            <p:cNvSpPr txBox="1"/>
            <p:nvPr/>
          </p:nvSpPr>
          <p:spPr>
            <a:xfrm>
              <a:off x="8937625" y="3700462"/>
              <a:ext cx="1389062" cy="571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00"/>
                <a:buFont typeface="Open Sans SemiBold"/>
                <a:buNone/>
              </a:pPr>
              <a:r>
                <a:rPr lang="en-US" sz="2800" b="1" i="0" u="none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 SemiBold"/>
                </a:rPr>
                <a:t>IMAGE</a:t>
              </a:r>
              <a:endPara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2" name="Google Shape;318;p20">
              <a:extLst>
                <a:ext uri="{FF2B5EF4-FFF2-40B4-BE49-F238E27FC236}">
                  <a16:creationId xmlns:a16="http://schemas.microsoft.com/office/drawing/2014/main" id="{068845D0-A7B5-40E0-BD93-0B2ED5744227}"/>
                </a:ext>
              </a:extLst>
            </p:cNvPr>
            <p:cNvSpPr txBox="1"/>
            <p:nvPr/>
          </p:nvSpPr>
          <p:spPr>
            <a:xfrm>
              <a:off x="8226425" y="4217987"/>
              <a:ext cx="2687637" cy="1016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fr-FR" sz="20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Prétraitement des images et Extraction des </a:t>
              </a:r>
              <a:r>
                <a:rPr lang="fr-FR" sz="20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sz="20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avec VGG16 de </a:t>
              </a:r>
              <a:r>
                <a:rPr lang="fr-FR" sz="20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Keras</a:t>
              </a:r>
              <a:r>
                <a:rPr lang="fr-FR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et </a:t>
              </a:r>
              <a:r>
                <a:rPr lang="fr-FR" sz="2000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imagenet</a:t>
              </a:r>
              <a:r>
                <a:rPr lang="fr-FR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fr-FR" sz="20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l"/>
              <a:endParaRPr lang="fr-FR" sz="20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941DDCCC-B7D4-41A6-99AB-363DDD8340D0}"/>
              </a:ext>
            </a:extLst>
          </p:cNvPr>
          <p:cNvGrpSpPr/>
          <p:nvPr/>
        </p:nvGrpSpPr>
        <p:grpSpPr>
          <a:xfrm>
            <a:off x="485776" y="606182"/>
            <a:ext cx="5537200" cy="3698875"/>
            <a:chOff x="485776" y="606182"/>
            <a:chExt cx="5537200" cy="3698875"/>
          </a:xfrm>
          <a:solidFill>
            <a:srgbClr val="FFC245"/>
          </a:solidFill>
        </p:grpSpPr>
        <p:grpSp>
          <p:nvGrpSpPr>
            <p:cNvPr id="55" name="Группа 1">
              <a:extLst>
                <a:ext uri="{FF2B5EF4-FFF2-40B4-BE49-F238E27FC236}">
                  <a16:creationId xmlns:a16="http://schemas.microsoft.com/office/drawing/2014/main" id="{CC468130-91B3-4A5C-9DDB-B67C2793D8EB}"/>
                </a:ext>
              </a:extLst>
            </p:cNvPr>
            <p:cNvGrpSpPr/>
            <p:nvPr/>
          </p:nvGrpSpPr>
          <p:grpSpPr>
            <a:xfrm>
              <a:off x="485776" y="606182"/>
              <a:ext cx="5537200" cy="3698875"/>
              <a:chOff x="820737" y="-7937"/>
              <a:chExt cx="5537200" cy="3698875"/>
            </a:xfrm>
            <a:grpFill/>
          </p:grpSpPr>
          <p:sp>
            <p:nvSpPr>
              <p:cNvPr id="57" name="Google Shape;312;p20">
                <a:extLst>
                  <a:ext uri="{FF2B5EF4-FFF2-40B4-BE49-F238E27FC236}">
                    <a16:creationId xmlns:a16="http://schemas.microsoft.com/office/drawing/2014/main" id="{2534CD9A-AF88-43C1-AD19-66DF56835E1B}"/>
                  </a:ext>
                </a:extLst>
              </p:cNvPr>
              <p:cNvSpPr/>
              <p:nvPr/>
            </p:nvSpPr>
            <p:spPr>
              <a:xfrm>
                <a:off x="820737" y="-7937"/>
                <a:ext cx="5537200" cy="36988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88" extrusionOk="0">
                    <a:moveTo>
                      <a:pt x="388" y="194"/>
                    </a:moveTo>
                    <a:cubicBezTo>
                      <a:pt x="388" y="301"/>
                      <a:pt x="302" y="388"/>
                      <a:pt x="194" y="388"/>
                    </a:cubicBezTo>
                    <a:cubicBezTo>
                      <a:pt x="194" y="388"/>
                      <a:pt x="194" y="388"/>
                      <a:pt x="194" y="388"/>
                    </a:cubicBezTo>
                    <a:cubicBezTo>
                      <a:pt x="87" y="388"/>
                      <a:pt x="0" y="301"/>
                      <a:pt x="0" y="194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0" y="87"/>
                      <a:pt x="87" y="0"/>
                      <a:pt x="194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475" y="0"/>
                      <a:pt x="388" y="87"/>
                      <a:pt x="388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317;p20">
                <a:extLst>
                  <a:ext uri="{FF2B5EF4-FFF2-40B4-BE49-F238E27FC236}">
                    <a16:creationId xmlns:a16="http://schemas.microsoft.com/office/drawing/2014/main" id="{3278B5E4-52D6-42AA-AB14-8F8A0CD26C44}"/>
                  </a:ext>
                </a:extLst>
              </p:cNvPr>
              <p:cNvSpPr txBox="1"/>
              <p:nvPr/>
            </p:nvSpPr>
            <p:spPr>
              <a:xfrm>
                <a:off x="1212054" y="941662"/>
                <a:ext cx="3189658" cy="22042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Prétraitement du texte et </a:t>
                </a:r>
                <a:r>
                  <a:rPr lang="fr-FR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Extraction des </a:t>
                </a:r>
                <a:r>
                  <a:rPr lang="fr-FR" b="1" i="0" dirty="0" err="1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features</a:t>
                </a:r>
                <a:r>
                  <a:rPr lang="fr-FR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en utilisant : </a:t>
                </a:r>
                <a:r>
                  <a:rPr lang="fr-FR" b="1" dirty="0" err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SentenceTransformers</a:t>
                </a:r>
                <a:r>
                  <a:rPr lang="fr-FR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de SBERT.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fr-FR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Avec le modèle pré-entrainé</a:t>
                </a:r>
              </a:p>
              <a:p>
                <a:pPr algn="l"/>
                <a:r>
                  <a:rPr lang="fr-FR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   </a:t>
                </a:r>
                <a:r>
                  <a:rPr lang="fr-FR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all-MiniLM-L6-v2</a:t>
                </a:r>
              </a:p>
            </p:txBody>
          </p:sp>
        </p:grpSp>
        <p:sp>
          <p:nvSpPr>
            <p:cNvPr id="56" name="Google Shape;313;p20">
              <a:extLst>
                <a:ext uri="{FF2B5EF4-FFF2-40B4-BE49-F238E27FC236}">
                  <a16:creationId xmlns:a16="http://schemas.microsoft.com/office/drawing/2014/main" id="{46B26430-478A-4469-9582-55A688252B04}"/>
                </a:ext>
              </a:extLst>
            </p:cNvPr>
            <p:cNvSpPr txBox="1"/>
            <p:nvPr/>
          </p:nvSpPr>
          <p:spPr>
            <a:xfrm>
              <a:off x="1865314" y="994659"/>
              <a:ext cx="1389062" cy="571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00"/>
                <a:buFont typeface="Open Sans SemiBold"/>
                <a:buNone/>
              </a:pPr>
              <a:r>
                <a:rPr lang="en-US" sz="2800" b="1" i="0" u="none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 SemiBold"/>
                </a:rPr>
                <a:t>TEXTE</a:t>
              </a:r>
              <a:endPara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63" name="Freeform 1456"/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4EC6A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  <a:solidFill>
            <a:srgbClr val="BFBFBF"/>
          </a:solidFill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  <a:grpFill/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8EB4E3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17</a:t>
            </a:fld>
            <a:endParaRPr lang="en-US" sz="12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9A262EC-02D9-4CF6-AB62-09A9030A3C06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44" name="Freeform 1456">
              <a:extLst>
                <a:ext uri="{FF2B5EF4-FFF2-40B4-BE49-F238E27FC236}">
                  <a16:creationId xmlns:a16="http://schemas.microsoft.com/office/drawing/2014/main" id="{2CA2767A-C2C7-42B5-A0B6-B188F51F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8EB4E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1462">
              <a:extLst>
                <a:ext uri="{FF2B5EF4-FFF2-40B4-BE49-F238E27FC236}">
                  <a16:creationId xmlns:a16="http://schemas.microsoft.com/office/drawing/2014/main" id="{2D6E79F0-B4C6-4358-BEC9-5C00FD9FE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Open Sans SemiBold"/>
                <a:buNone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</a:t>
              </a:r>
              <a:r>
                <a:rPr lang="fr-FR" sz="32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</a:t>
              </a: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Learning 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25">
            <a:extLst>
              <a:ext uri="{FF2B5EF4-FFF2-40B4-BE49-F238E27FC236}">
                <a16:creationId xmlns:a16="http://schemas.microsoft.com/office/drawing/2014/main" id="{D9AB6C63-9860-4645-801F-83042A49D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02" y="1798128"/>
            <a:ext cx="4762500" cy="47625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127CC12-01C0-40FE-8F0E-34315D8140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7" t="7797" r="823" b="20802"/>
          <a:stretch/>
        </p:blipFill>
        <p:spPr>
          <a:xfrm>
            <a:off x="335010" y="2611178"/>
            <a:ext cx="8846499" cy="3486654"/>
          </a:xfrm>
          <a:prstGeom prst="rect">
            <a:avLst/>
          </a:prstGeom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A3504D6B-CA97-42D2-871A-F6036F179542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</p:grpSpPr>
        <p:sp>
          <p:nvSpPr>
            <p:cNvPr id="47" name="Google Shape;199;p16">
              <a:extLst>
                <a:ext uri="{FF2B5EF4-FFF2-40B4-BE49-F238E27FC236}">
                  <a16:creationId xmlns:a16="http://schemas.microsoft.com/office/drawing/2014/main" id="{F46C905A-ADB5-4C56-A67F-67D90FEE2348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rgbClr val="FFC2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1;p16">
              <a:extLst>
                <a:ext uri="{FF2B5EF4-FFF2-40B4-BE49-F238E27FC236}">
                  <a16:creationId xmlns:a16="http://schemas.microsoft.com/office/drawing/2014/main" id="{4C568F6C-9DA0-4EA2-A612-20DA354AF8BC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rgbClr val="FFC245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9" name="Google Shape;317;p20">
              <a:extLst>
                <a:ext uri="{FF2B5EF4-FFF2-40B4-BE49-F238E27FC236}">
                  <a16:creationId xmlns:a16="http://schemas.microsoft.com/office/drawing/2014/main" id="{01404260-EAC3-4ABD-AA8F-F004032B21E5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Extraction des 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63" name="Freeform 1456"/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4EC6A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  <a:solidFill>
            <a:srgbClr val="BFBFBF"/>
          </a:solidFill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  <a:grpFill/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8EB4E3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49923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18</a:t>
            </a:fld>
            <a:endParaRPr lang="en-US" sz="12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9A262EC-02D9-4CF6-AB62-09A9030A3C06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44" name="Freeform 1456">
              <a:extLst>
                <a:ext uri="{FF2B5EF4-FFF2-40B4-BE49-F238E27FC236}">
                  <a16:creationId xmlns:a16="http://schemas.microsoft.com/office/drawing/2014/main" id="{2CA2767A-C2C7-42B5-A0B6-B188F51F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8EB4E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1462">
              <a:extLst>
                <a:ext uri="{FF2B5EF4-FFF2-40B4-BE49-F238E27FC236}">
                  <a16:creationId xmlns:a16="http://schemas.microsoft.com/office/drawing/2014/main" id="{2D6E79F0-B4C6-4358-BEC9-5C00FD9FE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Open Sans SemiBold"/>
                <a:buNone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</a:t>
              </a:r>
              <a:r>
                <a:rPr lang="fr-FR" sz="32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</a:t>
              </a: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Learning 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C33F90E-012F-42BF-A077-CBEB8EC763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21314" r="-455"/>
          <a:stretch/>
        </p:blipFill>
        <p:spPr>
          <a:xfrm>
            <a:off x="335010" y="1334397"/>
            <a:ext cx="9109931" cy="126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1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B06C506-1AEE-4F2B-812E-C2F0061A3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644" y="1368154"/>
            <a:ext cx="8000712" cy="483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e 45">
            <a:extLst>
              <a:ext uri="{FF2B5EF4-FFF2-40B4-BE49-F238E27FC236}">
                <a16:creationId xmlns:a16="http://schemas.microsoft.com/office/drawing/2014/main" id="{A3504D6B-CA97-42D2-871A-F6036F179542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</p:grpSpPr>
        <p:sp>
          <p:nvSpPr>
            <p:cNvPr id="47" name="Google Shape;199;p16">
              <a:extLst>
                <a:ext uri="{FF2B5EF4-FFF2-40B4-BE49-F238E27FC236}">
                  <a16:creationId xmlns:a16="http://schemas.microsoft.com/office/drawing/2014/main" id="{F46C905A-ADB5-4C56-A67F-67D90FEE2348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rgbClr val="FFC2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1;p16">
              <a:extLst>
                <a:ext uri="{FF2B5EF4-FFF2-40B4-BE49-F238E27FC236}">
                  <a16:creationId xmlns:a16="http://schemas.microsoft.com/office/drawing/2014/main" id="{4C568F6C-9DA0-4EA2-A612-20DA354AF8BC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rgbClr val="FFC245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9" name="Google Shape;317;p20">
              <a:extLst>
                <a:ext uri="{FF2B5EF4-FFF2-40B4-BE49-F238E27FC236}">
                  <a16:creationId xmlns:a16="http://schemas.microsoft.com/office/drawing/2014/main" id="{01404260-EAC3-4ABD-AA8F-F004032B21E5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Extraction des 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242FA88-1B9A-4CFC-8D67-E65F837E9FA1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E34856"/>
          </a:solidFill>
        </p:grpSpPr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4BC4F174-B423-4AB6-B104-EE8776AB2F2A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11;p16">
              <a:extLst>
                <a:ext uri="{FF2B5EF4-FFF2-40B4-BE49-F238E27FC236}">
                  <a16:creationId xmlns:a16="http://schemas.microsoft.com/office/drawing/2014/main" id="{99FAE5A2-1D2D-4DD8-80CB-1E26D448E0BB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2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2" name="Google Shape;317;p20">
              <a:extLst>
                <a:ext uri="{FF2B5EF4-FFF2-40B4-BE49-F238E27FC236}">
                  <a16:creationId xmlns:a16="http://schemas.microsoft.com/office/drawing/2014/main" id="{BCBE6393-BDA9-400E-B71A-43AC59B6E7FF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Comparaiso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 </a:t>
              </a:r>
              <a:r>
                <a:rPr lang="fr-FR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Classique vs </a:t>
              </a:r>
              <a:r>
                <a:rPr lang="fr-FR" sz="18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Learning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63" name="Freeform 1456"/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4EC6A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  <a:solidFill>
            <a:srgbClr val="BFBFBF"/>
          </a:solidFill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  <a:grpFill/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8EB4E3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19</a:t>
            </a:fld>
            <a:endParaRPr lang="en-US" sz="12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9A262EC-02D9-4CF6-AB62-09A9030A3C06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44" name="Freeform 1456">
              <a:extLst>
                <a:ext uri="{FF2B5EF4-FFF2-40B4-BE49-F238E27FC236}">
                  <a16:creationId xmlns:a16="http://schemas.microsoft.com/office/drawing/2014/main" id="{2CA2767A-C2C7-42B5-A0B6-B188F51F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8EB4E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1462">
              <a:extLst>
                <a:ext uri="{FF2B5EF4-FFF2-40B4-BE49-F238E27FC236}">
                  <a16:creationId xmlns:a16="http://schemas.microsoft.com/office/drawing/2014/main" id="{2D6E79F0-B4C6-4358-BEC9-5C00FD9FE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Open Sans SemiBold"/>
                <a:buNone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</a:t>
              </a:r>
              <a:r>
                <a:rPr lang="fr-FR" sz="32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</a:t>
              </a: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Learning 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77C1E523-E1FD-4900-A021-A55FDAE99A20}"/>
              </a:ext>
            </a:extLst>
          </p:cNvPr>
          <p:cNvSpPr/>
          <p:nvPr/>
        </p:nvSpPr>
        <p:spPr>
          <a:xfrm>
            <a:off x="2627790" y="1602029"/>
            <a:ext cx="2041865" cy="190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E687354-A465-49E5-9FA4-94B43A275CE7}"/>
              </a:ext>
            </a:extLst>
          </p:cNvPr>
          <p:cNvSpPr/>
          <p:nvPr/>
        </p:nvSpPr>
        <p:spPr>
          <a:xfrm>
            <a:off x="7283774" y="1602029"/>
            <a:ext cx="2041865" cy="190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612D43-CA2D-4EC2-9A12-A5910159094A}"/>
              </a:ext>
            </a:extLst>
          </p:cNvPr>
          <p:cNvSpPr/>
          <p:nvPr/>
        </p:nvSpPr>
        <p:spPr>
          <a:xfrm>
            <a:off x="2627789" y="4049037"/>
            <a:ext cx="2041865" cy="190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FEB488-63D8-44DB-9AC4-C51BA09FBEBC}"/>
              </a:ext>
            </a:extLst>
          </p:cNvPr>
          <p:cNvSpPr/>
          <p:nvPr/>
        </p:nvSpPr>
        <p:spPr>
          <a:xfrm>
            <a:off x="7283774" y="4036677"/>
            <a:ext cx="2041865" cy="19046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69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Freeform 1456"/>
          <p:cNvSpPr>
            <a:spLocks/>
          </p:cNvSpPr>
          <p:nvPr/>
        </p:nvSpPr>
        <p:spPr bwMode="auto">
          <a:xfrm>
            <a:off x="1587" y="11251"/>
            <a:ext cx="12190413" cy="4160698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64" name="Rectangle 1461"/>
          <p:cNvSpPr>
            <a:spLocks noChangeArrowheads="1"/>
          </p:cNvSpPr>
          <p:nvPr/>
        </p:nvSpPr>
        <p:spPr bwMode="auto">
          <a:xfrm>
            <a:off x="1437482" y="-1480819"/>
            <a:ext cx="121872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410CC-87E0-2148-A6F0-459ADEE7F736}"/>
              </a:ext>
            </a:extLst>
          </p:cNvPr>
          <p:cNvGrpSpPr/>
          <p:nvPr/>
        </p:nvGrpSpPr>
        <p:grpSpPr>
          <a:xfrm>
            <a:off x="1847529" y="474974"/>
            <a:ext cx="8496944" cy="923330"/>
            <a:chOff x="1847529" y="269875"/>
            <a:chExt cx="8496944" cy="923330"/>
          </a:xfrm>
        </p:grpSpPr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1847529" y="269875"/>
              <a:ext cx="849694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fr-FR" sz="6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PLAN SOUTENANCE</a:t>
              </a:r>
              <a:endParaRPr lang="fr-FR" sz="4400" b="0" i="0" u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15424" name="Rectangle 2666"/>
            <p:cNvSpPr>
              <a:spLocks noChangeArrowheads="1"/>
            </p:cNvSpPr>
            <p:nvPr/>
          </p:nvSpPr>
          <p:spPr bwMode="auto">
            <a:xfrm>
              <a:off x="2044700" y="849313"/>
              <a:ext cx="8102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en-US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962819" y="2364262"/>
            <a:ext cx="2335213" cy="3932237"/>
            <a:chOff x="962819" y="2357437"/>
            <a:chExt cx="2335213" cy="3932237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8771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CONTEXTE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&amp; PROBLEMATIQUE</a:t>
                </a: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2357437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084577" y="3915568"/>
                <a:ext cx="1325684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METHODE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CLASSIQUE</a:t>
                </a: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2361881"/>
            <a:ext cx="2341562" cy="3932237"/>
            <a:chOff x="6230146" y="2361881"/>
            <a:chExt cx="2341562" cy="393223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487567" y="3887356"/>
                <a:ext cx="1918795" cy="6155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METHODE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0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Learning </a:t>
                </a:r>
                <a:endParaRPr lang="en-US" sz="2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2364262"/>
            <a:ext cx="2336800" cy="3932237"/>
            <a:chOff x="8930483" y="2357437"/>
            <a:chExt cx="2336800" cy="3932237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solidFill>
                <a:srgbClr val="8FB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95" name="Rounded Rectangle 4">
            <a:extLst>
              <a:ext uri="{FF2B5EF4-FFF2-40B4-BE49-F238E27FC236}">
                <a16:creationId xmlns:a16="http://schemas.microsoft.com/office/drawing/2014/main" id="{C7A33288-47E5-456E-B63B-432B8DEB0EAB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69082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60975119"/>
      </p:ext>
    </p:extLst>
  </p:cSld>
  <p:clrMapOvr>
    <a:masterClrMapping/>
  </p:clrMapOvr>
  <p:transition spd="med">
    <p:pull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5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5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36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3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" dur="500"/>
                                            <p:tgtEl>
                                              <p:spTgt spid="153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363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>
            <a:extLst>
              <a:ext uri="{FF2B5EF4-FFF2-40B4-BE49-F238E27FC236}">
                <a16:creationId xmlns:a16="http://schemas.microsoft.com/office/drawing/2014/main" id="{A3504D6B-CA97-42D2-871A-F6036F179542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</p:grpSpPr>
        <p:sp>
          <p:nvSpPr>
            <p:cNvPr id="47" name="Google Shape;199;p16">
              <a:extLst>
                <a:ext uri="{FF2B5EF4-FFF2-40B4-BE49-F238E27FC236}">
                  <a16:creationId xmlns:a16="http://schemas.microsoft.com/office/drawing/2014/main" id="{F46C905A-ADB5-4C56-A67F-67D90FEE2348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rgbClr val="FFC2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1;p16">
              <a:extLst>
                <a:ext uri="{FF2B5EF4-FFF2-40B4-BE49-F238E27FC236}">
                  <a16:creationId xmlns:a16="http://schemas.microsoft.com/office/drawing/2014/main" id="{4C568F6C-9DA0-4EA2-A612-20DA354AF8BC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rgbClr val="FFC245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9" name="Google Shape;317;p20">
              <a:extLst>
                <a:ext uri="{FF2B5EF4-FFF2-40B4-BE49-F238E27FC236}">
                  <a16:creationId xmlns:a16="http://schemas.microsoft.com/office/drawing/2014/main" id="{01404260-EAC3-4ABD-AA8F-F004032B21E5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Extraction des 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242FA88-1B9A-4CFC-8D67-E65F837E9FA1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E34856"/>
          </a:solidFill>
        </p:grpSpPr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4BC4F174-B423-4AB6-B104-EE8776AB2F2A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11;p16">
              <a:extLst>
                <a:ext uri="{FF2B5EF4-FFF2-40B4-BE49-F238E27FC236}">
                  <a16:creationId xmlns:a16="http://schemas.microsoft.com/office/drawing/2014/main" id="{99FAE5A2-1D2D-4DD8-80CB-1E26D448E0BB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2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2" name="Google Shape;317;p20">
              <a:extLst>
                <a:ext uri="{FF2B5EF4-FFF2-40B4-BE49-F238E27FC236}">
                  <a16:creationId xmlns:a16="http://schemas.microsoft.com/office/drawing/2014/main" id="{BCBE6393-BDA9-400E-B71A-43AC59B6E7FF}"/>
                </a:ext>
              </a:extLst>
            </p:cNvPr>
            <p:cNvSpPr txBox="1"/>
            <p:nvPr/>
          </p:nvSpPr>
          <p:spPr>
            <a:xfrm>
              <a:off x="1067171" y="935542"/>
              <a:ext cx="9502957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Comparaiso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 </a:t>
              </a:r>
              <a:r>
                <a:rPr lang="fr-FR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Classique vs Transfer Learning (</a:t>
              </a:r>
              <a:r>
                <a:rPr lang="fr-FR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extraction)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63" name="Freeform 1456"/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4EC6A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  <a:solidFill>
            <a:srgbClr val="BFBFBF"/>
          </a:solidFill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  <a:grpFill/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8EB4E3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20</a:t>
            </a:fld>
            <a:endParaRPr lang="en-US" sz="12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9A262EC-02D9-4CF6-AB62-09A9030A3C06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44" name="Freeform 1456">
              <a:extLst>
                <a:ext uri="{FF2B5EF4-FFF2-40B4-BE49-F238E27FC236}">
                  <a16:creationId xmlns:a16="http://schemas.microsoft.com/office/drawing/2014/main" id="{2CA2767A-C2C7-42B5-A0B6-B188F51F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8EB4E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1462">
              <a:extLst>
                <a:ext uri="{FF2B5EF4-FFF2-40B4-BE49-F238E27FC236}">
                  <a16:creationId xmlns:a16="http://schemas.microsoft.com/office/drawing/2014/main" id="{2D6E79F0-B4C6-4358-BEC9-5C00FD9FE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Open Sans SemiBold"/>
                <a:buNone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</a:t>
              </a:r>
              <a:r>
                <a:rPr lang="fr-FR" sz="32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</a:t>
              </a: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Learning 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1623C1-C58B-4E2B-9A9E-F3BC0C638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499" y="1368154"/>
            <a:ext cx="5743003" cy="475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C4A1519-369F-4906-9AC3-989456A56EB1}"/>
              </a:ext>
            </a:extLst>
          </p:cNvPr>
          <p:cNvSpPr/>
          <p:nvPr/>
        </p:nvSpPr>
        <p:spPr>
          <a:xfrm>
            <a:off x="5152355" y="1655710"/>
            <a:ext cx="782515" cy="318584"/>
          </a:xfrm>
          <a:prstGeom prst="roundRect">
            <a:avLst/>
          </a:prstGeom>
          <a:solidFill>
            <a:srgbClr val="E34856"/>
          </a:solidFill>
          <a:ln>
            <a:solidFill>
              <a:srgbClr val="98A9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+ 19%</a:t>
            </a:r>
          </a:p>
        </p:txBody>
      </p:sp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0C752DA9-3C98-4BB3-BE05-3CA52E3FBCEA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 flipV="1">
            <a:off x="4621583" y="1815002"/>
            <a:ext cx="530772" cy="576506"/>
          </a:xfrm>
          <a:prstGeom prst="bentConnector2">
            <a:avLst/>
          </a:prstGeom>
          <a:ln w="38100">
            <a:solidFill>
              <a:srgbClr val="5975A4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22E671BA-AF27-4D8B-9AA2-DA03604D9249}"/>
              </a:ext>
            </a:extLst>
          </p:cNvPr>
          <p:cNvCxnSpPr>
            <a:cxnSpLocks/>
          </p:cNvCxnSpPr>
          <p:nvPr/>
        </p:nvCxnSpPr>
        <p:spPr>
          <a:xfrm>
            <a:off x="5934870" y="1820601"/>
            <a:ext cx="562645" cy="0"/>
          </a:xfrm>
          <a:prstGeom prst="straightConnector1">
            <a:avLst/>
          </a:prstGeom>
          <a:ln w="38100">
            <a:solidFill>
              <a:srgbClr val="5975A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0A34180-2911-481B-866B-631AFE05C412}"/>
              </a:ext>
            </a:extLst>
          </p:cNvPr>
          <p:cNvSpPr/>
          <p:nvPr/>
        </p:nvSpPr>
        <p:spPr>
          <a:xfrm>
            <a:off x="3718311" y="1597082"/>
            <a:ext cx="4995762" cy="42944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199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e 45">
            <a:extLst>
              <a:ext uri="{FF2B5EF4-FFF2-40B4-BE49-F238E27FC236}">
                <a16:creationId xmlns:a16="http://schemas.microsoft.com/office/drawing/2014/main" id="{A3504D6B-CA97-42D2-871A-F6036F179542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</p:grpSpPr>
        <p:sp>
          <p:nvSpPr>
            <p:cNvPr id="47" name="Google Shape;199;p16">
              <a:extLst>
                <a:ext uri="{FF2B5EF4-FFF2-40B4-BE49-F238E27FC236}">
                  <a16:creationId xmlns:a16="http://schemas.microsoft.com/office/drawing/2014/main" id="{F46C905A-ADB5-4C56-A67F-67D90FEE2348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rgbClr val="FFC2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11;p16">
              <a:extLst>
                <a:ext uri="{FF2B5EF4-FFF2-40B4-BE49-F238E27FC236}">
                  <a16:creationId xmlns:a16="http://schemas.microsoft.com/office/drawing/2014/main" id="{4C568F6C-9DA0-4EA2-A612-20DA354AF8BC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rgbClr val="FFC245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9" name="Google Shape;317;p20">
              <a:extLst>
                <a:ext uri="{FF2B5EF4-FFF2-40B4-BE49-F238E27FC236}">
                  <a16:creationId xmlns:a16="http://schemas.microsoft.com/office/drawing/2014/main" id="{01404260-EAC3-4ABD-AA8F-F004032B21E5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Extraction des 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F242FA88-1B9A-4CFC-8D67-E65F837E9FA1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E34856"/>
          </a:solidFill>
        </p:grpSpPr>
        <p:sp>
          <p:nvSpPr>
            <p:cNvPr id="40" name="Google Shape;199;p16">
              <a:extLst>
                <a:ext uri="{FF2B5EF4-FFF2-40B4-BE49-F238E27FC236}">
                  <a16:creationId xmlns:a16="http://schemas.microsoft.com/office/drawing/2014/main" id="{4BC4F174-B423-4AB6-B104-EE8776AB2F2A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11;p16">
              <a:extLst>
                <a:ext uri="{FF2B5EF4-FFF2-40B4-BE49-F238E27FC236}">
                  <a16:creationId xmlns:a16="http://schemas.microsoft.com/office/drawing/2014/main" id="{99FAE5A2-1D2D-4DD8-80CB-1E26D448E0BB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2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2" name="Google Shape;317;p20">
              <a:extLst>
                <a:ext uri="{FF2B5EF4-FFF2-40B4-BE49-F238E27FC236}">
                  <a16:creationId xmlns:a16="http://schemas.microsoft.com/office/drawing/2014/main" id="{BCBE6393-BDA9-400E-B71A-43AC59B6E7FF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Comparaiso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 </a:t>
              </a:r>
              <a:r>
                <a:rPr lang="fr-FR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Classique vs Transfer Learning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63" name="Freeform 1456"/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4EC6A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  <a:solidFill>
            <a:srgbClr val="BFBFBF"/>
          </a:solidFill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  <a:grpFill/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8EB4E3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21</a:t>
            </a:fld>
            <a:endParaRPr lang="en-US" sz="1200" dirty="0"/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19A262EC-02D9-4CF6-AB62-09A9030A3C06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44" name="Freeform 1456">
              <a:extLst>
                <a:ext uri="{FF2B5EF4-FFF2-40B4-BE49-F238E27FC236}">
                  <a16:creationId xmlns:a16="http://schemas.microsoft.com/office/drawing/2014/main" id="{2CA2767A-C2C7-42B5-A0B6-B188F51F0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8EB4E3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1462">
              <a:extLst>
                <a:ext uri="{FF2B5EF4-FFF2-40B4-BE49-F238E27FC236}">
                  <a16:creationId xmlns:a16="http://schemas.microsoft.com/office/drawing/2014/main" id="{2D6E79F0-B4C6-4358-BEC9-5C00FD9FE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Open Sans SemiBold"/>
                <a:buNone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</a:t>
              </a:r>
              <a:r>
                <a:rPr lang="fr-FR" sz="3200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Deep</a:t>
              </a: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Learning 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AB2F6D-070D-4C32-918D-74D6445E8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1490663"/>
            <a:ext cx="120681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38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1456">
            <a:extLst>
              <a:ext uri="{FF2B5EF4-FFF2-40B4-BE49-F238E27FC236}">
                <a16:creationId xmlns:a16="http://schemas.microsoft.com/office/drawing/2014/main" id="{E0C7B86F-4FF2-4A83-90D8-3B2FF193ACF4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8EB4E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64" name="Rectangle 1461"/>
          <p:cNvSpPr>
            <a:spLocks noChangeArrowheads="1"/>
          </p:cNvSpPr>
          <p:nvPr/>
        </p:nvSpPr>
        <p:spPr bwMode="auto">
          <a:xfrm>
            <a:off x="1437482" y="-1480819"/>
            <a:ext cx="121872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5BFBA3-2CB7-4C75-90D8-8560A2E16FB8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Open Sans SemiBold"/>
                <a:buNone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CONCLUSION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rgbClr val="BFBFBF"/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  <a:solidFill>
            <a:srgbClr val="BFBFBF"/>
          </a:solidFill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  <a:grpFill/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084577" y="3915568"/>
                <a:ext cx="1325684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METHODE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CLASSIQUE</a:t>
                </a: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92D050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B29796C8-C024-4000-9212-603410CEEE49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92D050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334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E82DB28C-C07F-42E9-9ECD-A2ECDD581BF7}"/>
              </a:ext>
            </a:extLst>
          </p:cNvPr>
          <p:cNvGrpSpPr/>
          <p:nvPr/>
        </p:nvGrpSpPr>
        <p:grpSpPr>
          <a:xfrm>
            <a:off x="8156574" y="4185443"/>
            <a:ext cx="4035426" cy="1352381"/>
            <a:chOff x="8156574" y="4185443"/>
            <a:chExt cx="4035426" cy="1352381"/>
          </a:xfrm>
        </p:grpSpPr>
        <p:sp>
          <p:nvSpPr>
            <p:cNvPr id="43" name="Rectangle 21">
              <a:extLst>
                <a:ext uri="{FF2B5EF4-FFF2-40B4-BE49-F238E27FC236}">
                  <a16:creationId xmlns:a16="http://schemas.microsoft.com/office/drawing/2014/main" id="{AB435892-4254-4051-A9E4-42672B55A5E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177337" y="4299427"/>
              <a:ext cx="3014663" cy="1209600"/>
            </a:xfrm>
            <a:prstGeom prst="rect">
              <a:avLst/>
            </a:prstGeom>
            <a:solidFill>
              <a:srgbClr val="EE82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8A7A15A3-D04D-4F62-9C11-76CF3ECF70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56574" y="4185443"/>
              <a:ext cx="1020763" cy="1332000"/>
            </a:xfrm>
            <a:custGeom>
              <a:avLst/>
              <a:gdLst>
                <a:gd name="T0" fmla="*/ 643 w 643"/>
                <a:gd name="T1" fmla="*/ 223 h 715"/>
                <a:gd name="T2" fmla="*/ 643 w 643"/>
                <a:gd name="T3" fmla="*/ 0 h 715"/>
                <a:gd name="T4" fmla="*/ 0 w 643"/>
                <a:gd name="T5" fmla="*/ 67 h 715"/>
                <a:gd name="T6" fmla="*/ 0 w 643"/>
                <a:gd name="T7" fmla="*/ 715 h 715"/>
                <a:gd name="T8" fmla="*/ 643 w 643"/>
                <a:gd name="T9" fmla="*/ 223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715">
                  <a:moveTo>
                    <a:pt x="643" y="223"/>
                  </a:moveTo>
                  <a:lnTo>
                    <a:pt x="643" y="0"/>
                  </a:lnTo>
                  <a:lnTo>
                    <a:pt x="0" y="67"/>
                  </a:lnTo>
                  <a:lnTo>
                    <a:pt x="0" y="715"/>
                  </a:lnTo>
                  <a:lnTo>
                    <a:pt x="643" y="223"/>
                  </a:lnTo>
                  <a:close/>
                </a:path>
              </a:pathLst>
            </a:custGeom>
            <a:solidFill>
              <a:srgbClr val="BA55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9" name="Google Shape;470;p21">
              <a:extLst>
                <a:ext uri="{FF2B5EF4-FFF2-40B4-BE49-F238E27FC236}">
                  <a16:creationId xmlns:a16="http://schemas.microsoft.com/office/drawing/2014/main" id="{737E3918-0D8A-432B-8652-44FA9BFC0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64250" y="4328224"/>
              <a:ext cx="3014663" cy="12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>
                <a:buClr>
                  <a:srgbClr val="FFFFFF"/>
                </a:buClr>
                <a:buSzPts val="1500"/>
              </a:pPr>
              <a:r>
                <a:rPr lang="fr-FR" sz="1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 data augmentation du modèle CNN pourrait améliorer encore les performances</a:t>
              </a:r>
              <a:endParaRPr lang="en-US" alt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1CD2A8C-B68F-4C88-92E4-7DDD27FD517F}"/>
              </a:ext>
            </a:extLst>
          </p:cNvPr>
          <p:cNvGrpSpPr/>
          <p:nvPr/>
        </p:nvGrpSpPr>
        <p:grpSpPr>
          <a:xfrm>
            <a:off x="8172449" y="1537493"/>
            <a:ext cx="4019551" cy="2268000"/>
            <a:chOff x="8172449" y="1537493"/>
            <a:chExt cx="4019551" cy="2268000"/>
          </a:xfrm>
        </p:grpSpPr>
        <p:sp>
          <p:nvSpPr>
            <p:cNvPr id="37" name="Rectangle 15">
              <a:extLst>
                <a:ext uri="{FF2B5EF4-FFF2-40B4-BE49-F238E27FC236}">
                  <a16:creationId xmlns:a16="http://schemas.microsoft.com/office/drawing/2014/main" id="{F47FEDA5-2D60-438E-8826-F00E19DEC15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9177337" y="1537494"/>
              <a:ext cx="3014663" cy="1209600"/>
            </a:xfrm>
            <a:prstGeom prst="rect">
              <a:avLst/>
            </a:prstGeom>
            <a:solidFill>
              <a:srgbClr val="EE82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44D29AC4-8C40-4E2E-92C9-BA077B699E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72449" y="1537493"/>
              <a:ext cx="1004888" cy="2268000"/>
            </a:xfrm>
            <a:custGeom>
              <a:avLst/>
              <a:gdLst>
                <a:gd name="T0" fmla="*/ 0 w 633"/>
                <a:gd name="T1" fmla="*/ 0 h 1210"/>
                <a:gd name="T2" fmla="*/ 0 w 633"/>
                <a:gd name="T3" fmla="*/ 648 h 1210"/>
                <a:gd name="T4" fmla="*/ 628 w 633"/>
                <a:gd name="T5" fmla="*/ 1210 h 1210"/>
                <a:gd name="T6" fmla="*/ 633 w 633"/>
                <a:gd name="T7" fmla="*/ 1002 h 1210"/>
                <a:gd name="T8" fmla="*/ 0 w 633"/>
                <a:gd name="T9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3" h="1210">
                  <a:moveTo>
                    <a:pt x="0" y="0"/>
                  </a:moveTo>
                  <a:lnTo>
                    <a:pt x="0" y="648"/>
                  </a:lnTo>
                  <a:lnTo>
                    <a:pt x="628" y="1210"/>
                  </a:lnTo>
                  <a:lnTo>
                    <a:pt x="633" y="1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55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 dirty="0"/>
            </a:p>
          </p:txBody>
        </p:sp>
        <p:sp>
          <p:nvSpPr>
            <p:cNvPr id="57" name="Google Shape;470;p21">
              <a:extLst>
                <a:ext uri="{FF2B5EF4-FFF2-40B4-BE49-F238E27FC236}">
                  <a16:creationId xmlns:a16="http://schemas.microsoft.com/office/drawing/2014/main" id="{ADE5056A-2A0C-43AA-BE8D-031F9138F7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2706" y="1565832"/>
              <a:ext cx="3014663" cy="12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>
                <a:buClr>
                  <a:srgbClr val="FFFFFF"/>
                </a:buClr>
                <a:buSzPts val="1500"/>
              </a:pPr>
              <a:r>
                <a:rPr lang="fr-FR" sz="1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Entrainer classifieur supervisé pour améliorer la classification d’articles.</a:t>
              </a:r>
              <a:endParaRPr lang="en-US" alt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B2066A34-443F-4CB7-AD00-267BB3722962}"/>
              </a:ext>
            </a:extLst>
          </p:cNvPr>
          <p:cNvGrpSpPr/>
          <p:nvPr/>
        </p:nvGrpSpPr>
        <p:grpSpPr>
          <a:xfrm>
            <a:off x="-1" y="4185443"/>
            <a:ext cx="4035428" cy="1341495"/>
            <a:chOff x="-1" y="4185443"/>
            <a:chExt cx="4035428" cy="1341495"/>
          </a:xfrm>
        </p:grpSpPr>
        <p:sp>
          <p:nvSpPr>
            <p:cNvPr id="53" name="Rectangle 21">
              <a:extLst>
                <a:ext uri="{FF2B5EF4-FFF2-40B4-BE49-F238E27FC236}">
                  <a16:creationId xmlns:a16="http://schemas.microsoft.com/office/drawing/2014/main" id="{5AFA7300-74C0-48FB-86FB-829851DFA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4291807"/>
              <a:ext cx="3014663" cy="1209600"/>
            </a:xfrm>
            <a:prstGeom prst="rect">
              <a:avLst/>
            </a:prstGeom>
            <a:solidFill>
              <a:srgbClr val="EE82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27EF753B-0A67-4A2F-808E-B2334C62F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4" y="4185443"/>
              <a:ext cx="1020763" cy="1332000"/>
            </a:xfrm>
            <a:custGeom>
              <a:avLst/>
              <a:gdLst>
                <a:gd name="T0" fmla="*/ 643 w 643"/>
                <a:gd name="T1" fmla="*/ 223 h 715"/>
                <a:gd name="T2" fmla="*/ 643 w 643"/>
                <a:gd name="T3" fmla="*/ 0 h 715"/>
                <a:gd name="T4" fmla="*/ 0 w 643"/>
                <a:gd name="T5" fmla="*/ 67 h 715"/>
                <a:gd name="T6" fmla="*/ 0 w 643"/>
                <a:gd name="T7" fmla="*/ 715 h 715"/>
                <a:gd name="T8" fmla="*/ 643 w 643"/>
                <a:gd name="T9" fmla="*/ 223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715">
                  <a:moveTo>
                    <a:pt x="643" y="223"/>
                  </a:moveTo>
                  <a:lnTo>
                    <a:pt x="643" y="0"/>
                  </a:lnTo>
                  <a:lnTo>
                    <a:pt x="0" y="67"/>
                  </a:lnTo>
                  <a:lnTo>
                    <a:pt x="0" y="715"/>
                  </a:lnTo>
                  <a:lnTo>
                    <a:pt x="643" y="223"/>
                  </a:lnTo>
                  <a:close/>
                </a:path>
              </a:pathLst>
            </a:custGeom>
            <a:solidFill>
              <a:srgbClr val="BA55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8" name="Google Shape;470;p21">
              <a:extLst>
                <a:ext uri="{FF2B5EF4-FFF2-40B4-BE49-F238E27FC236}">
                  <a16:creationId xmlns:a16="http://schemas.microsoft.com/office/drawing/2014/main" id="{3B22AF6C-3BCA-40E3-A003-50899249A9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4317338"/>
              <a:ext cx="3014663" cy="12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>
                <a:buClr>
                  <a:srgbClr val="FFFFFF"/>
                </a:buClr>
                <a:buSzPts val="1500"/>
              </a:pPr>
              <a:r>
                <a:rPr lang="fr-FR" sz="1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Le modèle CNN est plus performant et plus rapide à extraire les </a:t>
              </a:r>
              <a:r>
                <a:rPr lang="fr-FR" sz="1800" b="1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sz="1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en-US" alt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1EAD3B29-8733-4476-88E9-AAA8F9DFC28C}"/>
              </a:ext>
            </a:extLst>
          </p:cNvPr>
          <p:cNvGrpSpPr/>
          <p:nvPr/>
        </p:nvGrpSpPr>
        <p:grpSpPr>
          <a:xfrm>
            <a:off x="-37307" y="1537493"/>
            <a:ext cx="4059969" cy="2304000"/>
            <a:chOff x="-37307" y="1537493"/>
            <a:chExt cx="4059969" cy="2304000"/>
          </a:xfrm>
        </p:grpSpPr>
        <p:sp>
          <p:nvSpPr>
            <p:cNvPr id="50" name="Rectangle 15">
              <a:extLst>
                <a:ext uri="{FF2B5EF4-FFF2-40B4-BE49-F238E27FC236}">
                  <a16:creationId xmlns:a16="http://schemas.microsoft.com/office/drawing/2014/main" id="{923C8163-2E5E-4626-8EFD-63F627EA4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537493"/>
              <a:ext cx="3014663" cy="1238737"/>
            </a:xfrm>
            <a:prstGeom prst="rect">
              <a:avLst/>
            </a:prstGeom>
            <a:solidFill>
              <a:srgbClr val="EE82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3D062CA5-38A6-405D-8CCA-F141DAB8D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2" y="1537493"/>
              <a:ext cx="1008000" cy="2304000"/>
            </a:xfrm>
            <a:custGeom>
              <a:avLst/>
              <a:gdLst>
                <a:gd name="T0" fmla="*/ 0 w 633"/>
                <a:gd name="T1" fmla="*/ 0 h 1210"/>
                <a:gd name="T2" fmla="*/ 0 w 633"/>
                <a:gd name="T3" fmla="*/ 648 h 1210"/>
                <a:gd name="T4" fmla="*/ 628 w 633"/>
                <a:gd name="T5" fmla="*/ 1210 h 1210"/>
                <a:gd name="T6" fmla="*/ 633 w 633"/>
                <a:gd name="T7" fmla="*/ 1002 h 1210"/>
                <a:gd name="T8" fmla="*/ 0 w 633"/>
                <a:gd name="T9" fmla="*/ 0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3" h="1210">
                  <a:moveTo>
                    <a:pt x="0" y="0"/>
                  </a:moveTo>
                  <a:lnTo>
                    <a:pt x="0" y="648"/>
                  </a:lnTo>
                  <a:lnTo>
                    <a:pt x="628" y="1210"/>
                  </a:lnTo>
                  <a:lnTo>
                    <a:pt x="633" y="1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55D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6" name="Google Shape;470;p21">
              <a:extLst>
                <a:ext uri="{FF2B5EF4-FFF2-40B4-BE49-F238E27FC236}">
                  <a16:creationId xmlns:a16="http://schemas.microsoft.com/office/drawing/2014/main" id="{71EFC157-3163-4D41-A379-CB7751FF2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7307" y="1565832"/>
              <a:ext cx="3038884" cy="1210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>
                <a:buClr>
                  <a:srgbClr val="FFFFFF"/>
                </a:buClr>
                <a:buSzPts val="1500"/>
              </a:pPr>
              <a:r>
                <a:rPr lang="fr-FR" sz="1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 mise en place d’un moteur de classification d'articles est faisable.</a:t>
              </a:r>
              <a:endParaRPr lang="en-US" altLang="en-US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1" name="Freeform 1456">
            <a:extLst>
              <a:ext uri="{FF2B5EF4-FFF2-40B4-BE49-F238E27FC236}">
                <a16:creationId xmlns:a16="http://schemas.microsoft.com/office/drawing/2014/main" id="{A1BF1327-71E1-4917-8214-7EA1AAA9C11E}"/>
              </a:ext>
            </a:extLst>
          </p:cNvPr>
          <p:cNvSpPr>
            <a:spLocks/>
          </p:cNvSpPr>
          <p:nvPr/>
        </p:nvSpPr>
        <p:spPr bwMode="auto">
          <a:xfrm flipV="1">
            <a:off x="-37307" y="5837428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1456">
            <a:extLst>
              <a:ext uri="{FF2B5EF4-FFF2-40B4-BE49-F238E27FC236}">
                <a16:creationId xmlns:a16="http://schemas.microsoft.com/office/drawing/2014/main" id="{E0C7B86F-4FF2-4A83-90D8-3B2FF193ACF4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8EB4E3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364" name="Rectangle 1461"/>
          <p:cNvSpPr>
            <a:spLocks noChangeArrowheads="1"/>
          </p:cNvSpPr>
          <p:nvPr/>
        </p:nvSpPr>
        <p:spPr bwMode="auto">
          <a:xfrm>
            <a:off x="1437482" y="-1480819"/>
            <a:ext cx="121872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5BFBA3-2CB7-4C75-90D8-8560A2E16FB8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Open Sans SemiBold"/>
                <a:buNone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CONCLUSION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B29796C8-C024-4000-9212-603410CEEE49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>
                <a:solidFill>
                  <a:srgbClr val="92D050"/>
                </a:solidFill>
              </a:rPr>
              <a:t>23</a:t>
            </a:fld>
            <a:endParaRPr lang="en-US" sz="1200" dirty="0">
              <a:solidFill>
                <a:srgbClr val="92D050"/>
              </a:solidFill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FB0FCA5-0976-4569-929D-41355E039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456" y="1565832"/>
            <a:ext cx="5239105" cy="392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0557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4E47DE-BD13-4792-ACCF-2DEDDA1401D2}"/>
              </a:ext>
            </a:extLst>
          </p:cNvPr>
          <p:cNvSpPr/>
          <p:nvPr/>
        </p:nvSpPr>
        <p:spPr>
          <a:xfrm>
            <a:off x="0" y="1843951"/>
            <a:ext cx="12192000" cy="31700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extBox 4"/>
          <p:cNvSpPr txBox="1"/>
          <p:nvPr/>
        </p:nvSpPr>
        <p:spPr>
          <a:xfrm>
            <a:off x="716117" y="3075057"/>
            <a:ext cx="9591825" cy="707886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Merci pour votre attention</a:t>
            </a:r>
            <a:endParaRPr lang="en-US" sz="40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61421C50-9F08-44D5-B344-2CD4D56559E0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291668" y="2750174"/>
            <a:ext cx="1393029" cy="1270836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chemeClr val="bg1"/>
          </a:solidFill>
          <a:ln w="1524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1685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1461"/>
          <p:cNvSpPr>
            <a:spLocks noChangeArrowheads="1"/>
          </p:cNvSpPr>
          <p:nvPr/>
        </p:nvSpPr>
        <p:spPr bwMode="auto">
          <a:xfrm>
            <a:off x="1437482" y="-1480819"/>
            <a:ext cx="121872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B410CC-87E0-2148-A6F0-459ADEE7F736}"/>
              </a:ext>
            </a:extLst>
          </p:cNvPr>
          <p:cNvGrpSpPr/>
          <p:nvPr/>
        </p:nvGrpSpPr>
        <p:grpSpPr>
          <a:xfrm>
            <a:off x="1847529" y="474974"/>
            <a:ext cx="8496944" cy="923330"/>
            <a:chOff x="1847529" y="269875"/>
            <a:chExt cx="8496944" cy="923330"/>
          </a:xfrm>
        </p:grpSpPr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1847529" y="269875"/>
              <a:ext cx="8496944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fr-FR" sz="6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PLAN SOUTENANCE</a:t>
              </a:r>
              <a:endParaRPr lang="fr-FR" sz="4400" b="0" i="0" u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15424" name="Rectangle 2666"/>
            <p:cNvSpPr>
              <a:spLocks noChangeArrowheads="1"/>
            </p:cNvSpPr>
            <p:nvPr/>
          </p:nvSpPr>
          <p:spPr bwMode="auto">
            <a:xfrm>
              <a:off x="2044700" y="849313"/>
              <a:ext cx="810260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endParaRPr lang="en-US" altLang="en-US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962819" y="6190528"/>
            <a:ext cx="2335213" cy="3932237"/>
            <a:chOff x="962819" y="2357437"/>
            <a:chExt cx="2335213" cy="3932237"/>
          </a:xfrm>
          <a:solidFill>
            <a:srgbClr val="F69082"/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8771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CONTEXTE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&amp; PROBLEMATIQUE</a:t>
                </a: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  <a:solidFill>
            <a:srgbClr val="F4EC6A"/>
          </a:solidFill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  <a:grpFill/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084577" y="3915568"/>
                <a:ext cx="1325684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METHODE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CLASSIQUE</a:t>
                </a: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0528"/>
            <a:ext cx="2341562" cy="3932237"/>
            <a:chOff x="6230146" y="2361881"/>
            <a:chExt cx="2341562" cy="3932237"/>
          </a:xfrm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solidFill>
                <a:srgbClr val="8EB4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0528"/>
            <a:ext cx="2336800" cy="3932237"/>
            <a:chOff x="8930483" y="2357437"/>
            <a:chExt cx="2336800" cy="3932237"/>
          </a:xfrm>
          <a:solidFill>
            <a:srgbClr val="92D050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9" name="Freeform 1456">
            <a:extLst>
              <a:ext uri="{FF2B5EF4-FFF2-40B4-BE49-F238E27FC236}">
                <a16:creationId xmlns:a16="http://schemas.microsoft.com/office/drawing/2014/main" id="{D1035ECA-553D-4448-A84D-7BDD8BEA06DC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40" name="Rounded Rectangle 4">
            <a:extLst>
              <a:ext uri="{FF2B5EF4-FFF2-40B4-BE49-F238E27FC236}">
                <a16:creationId xmlns:a16="http://schemas.microsoft.com/office/drawing/2014/main" id="{473C0B17-915C-49AA-85B1-743E16372EF7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69082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3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7830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476;p21">
            <a:extLst>
              <a:ext uri="{FF2B5EF4-FFF2-40B4-BE49-F238E27FC236}">
                <a16:creationId xmlns:a16="http://schemas.microsoft.com/office/drawing/2014/main" id="{10D545B7-C3F0-4B9B-A909-7BFEC33F986B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34" y="3356681"/>
            <a:ext cx="2606116" cy="6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1461"/>
          <p:cNvSpPr>
            <a:spLocks noChangeArrowheads="1"/>
          </p:cNvSpPr>
          <p:nvPr/>
        </p:nvSpPr>
        <p:spPr bwMode="auto">
          <a:xfrm>
            <a:off x="1437482" y="-1480819"/>
            <a:ext cx="12187238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9DEE060-FC76-4C2D-BC32-0D019E8E15B1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69082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Open Sans SemiBold"/>
                <a:buNone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CONTEXTE &amp; PROBLEMATIQUE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solidFill>
                  <a:srgbClr val="F6908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solidFill>
                  <a:schemeClr val="accent4">
                    <a:lumMod val="40000"/>
                    <a:lumOff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  <a:solidFill>
            <a:schemeClr val="bg1">
              <a:lumMod val="75000"/>
            </a:schemeClr>
          </a:solidFill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  <a:grpFill/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084577" y="3915568"/>
                <a:ext cx="1325684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METHODE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CLASSIQUE</a:t>
                </a: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chemeClr val="bg1">
              <a:lumMod val="75000"/>
            </a:schemeClr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chemeClr val="bg1">
              <a:lumMod val="75000"/>
            </a:schemeClr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2" name="Rounded Rectangle 4">
            <a:extLst>
              <a:ext uri="{FF2B5EF4-FFF2-40B4-BE49-F238E27FC236}">
                <a16:creationId xmlns:a16="http://schemas.microsoft.com/office/drawing/2014/main" id="{82A6E6C9-2A67-477F-864D-CFD3C7A4DC8B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69082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4</a:t>
            </a:fld>
            <a:endParaRPr lang="en-US" sz="12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D255BD-50ED-46AE-8934-623AACD6D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48" y="1464336"/>
            <a:ext cx="5239105" cy="3929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1" name="Google Shape;446;p21">
            <a:extLst>
              <a:ext uri="{FF2B5EF4-FFF2-40B4-BE49-F238E27FC236}">
                <a16:creationId xmlns:a16="http://schemas.microsoft.com/office/drawing/2014/main" id="{D5740D05-3EDF-47C5-9566-86464EA6C960}"/>
              </a:ext>
            </a:extLst>
          </p:cNvPr>
          <p:cNvGrpSpPr>
            <a:grpSpLocks/>
          </p:cNvGrpSpPr>
          <p:nvPr/>
        </p:nvGrpSpPr>
        <p:grpSpPr bwMode="auto">
          <a:xfrm>
            <a:off x="-902" y="847234"/>
            <a:ext cx="3051823" cy="2880547"/>
            <a:chOff x="1068388" y="635001"/>
            <a:chExt cx="2489200" cy="2349500"/>
          </a:xfrm>
        </p:grpSpPr>
        <p:sp>
          <p:nvSpPr>
            <p:cNvPr id="62" name="Google Shape;447;p21">
              <a:extLst>
                <a:ext uri="{FF2B5EF4-FFF2-40B4-BE49-F238E27FC236}">
                  <a16:creationId xmlns:a16="http://schemas.microsoft.com/office/drawing/2014/main" id="{D61231DD-170D-4E97-AAC2-38A77DFD2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950" y="635001"/>
              <a:ext cx="274638" cy="1492250"/>
            </a:xfrm>
            <a:custGeom>
              <a:avLst/>
              <a:gdLst>
                <a:gd name="T0" fmla="*/ 2147483646 w 173"/>
                <a:gd name="T1" fmla="*/ 2147483646 h 940"/>
                <a:gd name="T2" fmla="*/ 2147483646 w 173"/>
                <a:gd name="T3" fmla="*/ 2147483646 h 940"/>
                <a:gd name="T4" fmla="*/ 0 w 173"/>
                <a:gd name="T5" fmla="*/ 0 h 940"/>
                <a:gd name="T6" fmla="*/ 2147483646 w 173"/>
                <a:gd name="T7" fmla="*/ 2147483646 h 9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940" extrusionOk="0">
                  <a:moveTo>
                    <a:pt x="173" y="116"/>
                  </a:moveTo>
                  <a:lnTo>
                    <a:pt x="146" y="940"/>
                  </a:lnTo>
                  <a:lnTo>
                    <a:pt x="0" y="0"/>
                  </a:lnTo>
                  <a:lnTo>
                    <a:pt x="173" y="116"/>
                  </a:lnTo>
                  <a:close/>
                </a:path>
              </a:pathLst>
            </a:custGeom>
            <a:solidFill>
              <a:srgbClr val="EDA3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63" name="Google Shape;448;p21">
              <a:extLst>
                <a:ext uri="{FF2B5EF4-FFF2-40B4-BE49-F238E27FC236}">
                  <a16:creationId xmlns:a16="http://schemas.microsoft.com/office/drawing/2014/main" id="{ACFA2DB3-3EFE-44BD-AF81-A4B141F33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388" y="635001"/>
              <a:ext cx="2446338" cy="1719263"/>
            </a:xfrm>
            <a:custGeom>
              <a:avLst/>
              <a:gdLst>
                <a:gd name="T0" fmla="*/ 2147483646 w 1541"/>
                <a:gd name="T1" fmla="*/ 2147483646 h 1083"/>
                <a:gd name="T2" fmla="*/ 2147483646 w 1541"/>
                <a:gd name="T3" fmla="*/ 0 h 1083"/>
                <a:gd name="T4" fmla="*/ 2147483646 w 1541"/>
                <a:gd name="T5" fmla="*/ 2147483646 h 1083"/>
                <a:gd name="T6" fmla="*/ 0 w 1541"/>
                <a:gd name="T7" fmla="*/ 2147483646 h 1083"/>
                <a:gd name="T8" fmla="*/ 2147483646 w 1541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1" h="1083" extrusionOk="0">
                  <a:moveTo>
                    <a:pt x="238" y="352"/>
                  </a:moveTo>
                  <a:lnTo>
                    <a:pt x="1395" y="0"/>
                  </a:lnTo>
                  <a:lnTo>
                    <a:pt x="1541" y="940"/>
                  </a:lnTo>
                  <a:lnTo>
                    <a:pt x="0" y="1083"/>
                  </a:lnTo>
                  <a:lnTo>
                    <a:pt x="238" y="352"/>
                  </a:lnTo>
                  <a:close/>
                </a:path>
              </a:pathLst>
            </a:custGeom>
            <a:solidFill>
              <a:srgbClr val="FFC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64" name="Google Shape;449;p21">
              <a:extLst>
                <a:ext uri="{FF2B5EF4-FFF2-40B4-BE49-F238E27FC236}">
                  <a16:creationId xmlns:a16="http://schemas.microsoft.com/office/drawing/2014/main" id="{7A200013-C382-4BFF-8B6C-17BFA1C43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388" y="2127251"/>
              <a:ext cx="2446338" cy="227013"/>
            </a:xfrm>
            <a:custGeom>
              <a:avLst/>
              <a:gdLst>
                <a:gd name="T0" fmla="*/ 2147483646 w 1541"/>
                <a:gd name="T1" fmla="*/ 2147483646 h 143"/>
                <a:gd name="T2" fmla="*/ 2147483646 w 1541"/>
                <a:gd name="T3" fmla="*/ 0 h 143"/>
                <a:gd name="T4" fmla="*/ 0 w 1541"/>
                <a:gd name="T5" fmla="*/ 2147483646 h 143"/>
                <a:gd name="T6" fmla="*/ 2147483646 w 1541"/>
                <a:gd name="T7" fmla="*/ 2147483646 h 1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1" h="143" extrusionOk="0">
                  <a:moveTo>
                    <a:pt x="1380" y="130"/>
                  </a:moveTo>
                  <a:lnTo>
                    <a:pt x="1541" y="0"/>
                  </a:lnTo>
                  <a:lnTo>
                    <a:pt x="0" y="143"/>
                  </a:lnTo>
                  <a:lnTo>
                    <a:pt x="1380" y="130"/>
                  </a:lnTo>
                  <a:close/>
                </a:path>
              </a:pathLst>
            </a:custGeom>
            <a:solidFill>
              <a:srgbClr val="EDA3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65" name="Google Shape;450;p21">
              <a:extLst>
                <a:ext uri="{FF2B5EF4-FFF2-40B4-BE49-F238E27FC236}">
                  <a16:creationId xmlns:a16="http://schemas.microsoft.com/office/drawing/2014/main" id="{ED42289B-7A40-4F82-BA1F-40AE89BC0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388" y="2322513"/>
              <a:ext cx="684213" cy="661988"/>
            </a:xfrm>
            <a:custGeom>
              <a:avLst/>
              <a:gdLst>
                <a:gd name="T0" fmla="*/ 0 w 431"/>
                <a:gd name="T1" fmla="*/ 2147483646 h 417"/>
                <a:gd name="T2" fmla="*/ 2147483646 w 431"/>
                <a:gd name="T3" fmla="*/ 2147483646 h 417"/>
                <a:gd name="T4" fmla="*/ 2147483646 w 431"/>
                <a:gd name="T5" fmla="*/ 0 h 417"/>
                <a:gd name="T6" fmla="*/ 0 w 431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1" h="417" extrusionOk="0">
                  <a:moveTo>
                    <a:pt x="0" y="20"/>
                  </a:moveTo>
                  <a:lnTo>
                    <a:pt x="431" y="417"/>
                  </a:lnTo>
                  <a:lnTo>
                    <a:pt x="223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7AF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66" name="Google Shape;451;p21">
              <a:extLst>
                <a:ext uri="{FF2B5EF4-FFF2-40B4-BE49-F238E27FC236}">
                  <a16:creationId xmlns:a16="http://schemas.microsoft.com/office/drawing/2014/main" id="{EC3C9F58-B8DE-4B68-A41A-E12A2E320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400" y="2322513"/>
              <a:ext cx="330200" cy="661988"/>
            </a:xfrm>
            <a:custGeom>
              <a:avLst/>
              <a:gdLst>
                <a:gd name="T0" fmla="*/ 2147483646 w 208"/>
                <a:gd name="T1" fmla="*/ 2147483646 h 417"/>
                <a:gd name="T2" fmla="*/ 2147483646 w 208"/>
                <a:gd name="T3" fmla="*/ 2147483646 h 417"/>
                <a:gd name="T4" fmla="*/ 0 w 208"/>
                <a:gd name="T5" fmla="*/ 0 h 417"/>
                <a:gd name="T6" fmla="*/ 2147483646 w 208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8" h="417" extrusionOk="0">
                  <a:moveTo>
                    <a:pt x="123" y="17"/>
                  </a:moveTo>
                  <a:lnTo>
                    <a:pt x="208" y="417"/>
                  </a:lnTo>
                  <a:lnTo>
                    <a:pt x="0" y="0"/>
                  </a:lnTo>
                  <a:lnTo>
                    <a:pt x="123" y="17"/>
                  </a:lnTo>
                  <a:close/>
                </a:path>
              </a:pathLst>
            </a:custGeom>
            <a:solidFill>
              <a:srgbClr val="DE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</p:grpSp>
      <p:sp>
        <p:nvSpPr>
          <p:cNvPr id="68" name="Google Shape;470;p21">
            <a:extLst>
              <a:ext uri="{FF2B5EF4-FFF2-40B4-BE49-F238E27FC236}">
                <a16:creationId xmlns:a16="http://schemas.microsoft.com/office/drawing/2014/main" id="{DD7E3649-961F-4570-84D2-3EC7D61D7FFE}"/>
              </a:ext>
            </a:extLst>
          </p:cNvPr>
          <p:cNvSpPr txBox="1">
            <a:spLocks noChangeArrowheads="1"/>
          </p:cNvSpPr>
          <p:nvPr/>
        </p:nvSpPr>
        <p:spPr bwMode="auto">
          <a:xfrm rot="20690411">
            <a:off x="675491" y="1404468"/>
            <a:ext cx="2144840" cy="130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5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Notre employeur souhaite lancer une marketplace e-commerce.</a:t>
            </a:r>
            <a:endParaRPr lang="en-US" altLang="en-US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94" name="Google Shape;452;p21">
            <a:extLst>
              <a:ext uri="{FF2B5EF4-FFF2-40B4-BE49-F238E27FC236}">
                <a16:creationId xmlns:a16="http://schemas.microsoft.com/office/drawing/2014/main" id="{EA43E6FC-0A78-4697-B464-83C345D78FC6}"/>
              </a:ext>
            </a:extLst>
          </p:cNvPr>
          <p:cNvGrpSpPr>
            <a:grpSpLocks/>
          </p:cNvGrpSpPr>
          <p:nvPr/>
        </p:nvGrpSpPr>
        <p:grpSpPr bwMode="auto">
          <a:xfrm>
            <a:off x="703580" y="3128504"/>
            <a:ext cx="3052800" cy="2880000"/>
            <a:chOff x="4800600" y="635001"/>
            <a:chExt cx="2495550" cy="2349500"/>
          </a:xfrm>
        </p:grpSpPr>
        <p:sp>
          <p:nvSpPr>
            <p:cNvPr id="95" name="Google Shape;453;p21">
              <a:extLst>
                <a:ext uri="{FF2B5EF4-FFF2-40B4-BE49-F238E27FC236}">
                  <a16:creationId xmlns:a16="http://schemas.microsoft.com/office/drawing/2014/main" id="{9090D2AA-C84C-40ED-9A07-4101FBE05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635001"/>
              <a:ext cx="276225" cy="1492250"/>
            </a:xfrm>
            <a:custGeom>
              <a:avLst/>
              <a:gdLst>
                <a:gd name="T0" fmla="*/ 2147483646 w 174"/>
                <a:gd name="T1" fmla="*/ 2147483646 h 940"/>
                <a:gd name="T2" fmla="*/ 2147483646 w 174"/>
                <a:gd name="T3" fmla="*/ 2147483646 h 940"/>
                <a:gd name="T4" fmla="*/ 0 w 174"/>
                <a:gd name="T5" fmla="*/ 0 h 940"/>
                <a:gd name="T6" fmla="*/ 2147483646 w 174"/>
                <a:gd name="T7" fmla="*/ 2147483646 h 94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40" extrusionOk="0">
                  <a:moveTo>
                    <a:pt x="174" y="116"/>
                  </a:moveTo>
                  <a:lnTo>
                    <a:pt x="146" y="940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BA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96" name="Google Shape;454;p21">
              <a:extLst>
                <a:ext uri="{FF2B5EF4-FFF2-40B4-BE49-F238E27FC236}">
                  <a16:creationId xmlns:a16="http://schemas.microsoft.com/office/drawing/2014/main" id="{1821ED9A-8D8C-4848-B30F-376D52320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635001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40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E34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97" name="Google Shape;455;p21">
              <a:extLst>
                <a:ext uri="{FF2B5EF4-FFF2-40B4-BE49-F238E27FC236}">
                  <a16:creationId xmlns:a16="http://schemas.microsoft.com/office/drawing/2014/main" id="{F0779E95-BB01-4162-8F6E-09B0ED1D0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2127251"/>
              <a:ext cx="2451100" cy="227013"/>
            </a:xfrm>
            <a:custGeom>
              <a:avLst/>
              <a:gdLst>
                <a:gd name="T0" fmla="*/ 2147483646 w 1544"/>
                <a:gd name="T1" fmla="*/ 2147483646 h 143"/>
                <a:gd name="T2" fmla="*/ 2147483646 w 1544"/>
                <a:gd name="T3" fmla="*/ 0 h 143"/>
                <a:gd name="T4" fmla="*/ 0 w 1544"/>
                <a:gd name="T5" fmla="*/ 2147483646 h 143"/>
                <a:gd name="T6" fmla="*/ 2147483646 w 1544"/>
                <a:gd name="T7" fmla="*/ 2147483646 h 14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3" extrusionOk="0">
                  <a:moveTo>
                    <a:pt x="1383" y="130"/>
                  </a:moveTo>
                  <a:lnTo>
                    <a:pt x="1544" y="0"/>
                  </a:lnTo>
                  <a:lnTo>
                    <a:pt x="0" y="143"/>
                  </a:lnTo>
                  <a:lnTo>
                    <a:pt x="1383" y="130"/>
                  </a:lnTo>
                  <a:close/>
                </a:path>
              </a:pathLst>
            </a:custGeom>
            <a:solidFill>
              <a:srgbClr val="BA3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98" name="Google Shape;456;p21">
              <a:extLst>
                <a:ext uri="{FF2B5EF4-FFF2-40B4-BE49-F238E27FC236}">
                  <a16:creationId xmlns:a16="http://schemas.microsoft.com/office/drawing/2014/main" id="{6A11C2FC-7D54-4986-B28F-9A5ABF825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2322513"/>
              <a:ext cx="685800" cy="661988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0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7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99" name="Google Shape;457;p21">
              <a:extLst>
                <a:ext uri="{FF2B5EF4-FFF2-40B4-BE49-F238E27FC236}">
                  <a16:creationId xmlns:a16="http://schemas.microsoft.com/office/drawing/2014/main" id="{1F4080B4-E887-45DA-98D5-28B1D0AEF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2322513"/>
              <a:ext cx="327025" cy="661988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7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7"/>
                  </a:lnTo>
                  <a:close/>
                </a:path>
              </a:pathLst>
            </a:custGeom>
            <a:solidFill>
              <a:srgbClr val="A82C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</p:grpSp>
      <p:sp>
        <p:nvSpPr>
          <p:cNvPr id="101" name="Google Shape;471;p21">
            <a:extLst>
              <a:ext uri="{FF2B5EF4-FFF2-40B4-BE49-F238E27FC236}">
                <a16:creationId xmlns:a16="http://schemas.microsoft.com/office/drawing/2014/main" id="{ABED4E49-FF19-4779-BA2E-54A04CC31A00}"/>
              </a:ext>
            </a:extLst>
          </p:cNvPr>
          <p:cNvSpPr txBox="1">
            <a:spLocks noChangeArrowheads="1"/>
          </p:cNvSpPr>
          <p:nvPr/>
        </p:nvSpPr>
        <p:spPr bwMode="auto">
          <a:xfrm rot="20715287">
            <a:off x="1268542" y="3664915"/>
            <a:ext cx="2309846" cy="1210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5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Faciliter la mise en ligne et recherche d’articles.</a:t>
            </a:r>
          </a:p>
        </p:txBody>
      </p:sp>
      <p:pic>
        <p:nvPicPr>
          <p:cNvPr id="102" name="Google Shape;477;p21">
            <a:extLst>
              <a:ext uri="{FF2B5EF4-FFF2-40B4-BE49-F238E27FC236}">
                <a16:creationId xmlns:a16="http://schemas.microsoft.com/office/drawing/2014/main" id="{3E6259C6-482F-405C-A4C7-5B88676BF0FD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93" y="5697306"/>
            <a:ext cx="2125662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" name="Google Shape;428;p21">
            <a:extLst>
              <a:ext uri="{FF2B5EF4-FFF2-40B4-BE49-F238E27FC236}">
                <a16:creationId xmlns:a16="http://schemas.microsoft.com/office/drawing/2014/main" id="{CCA28BB2-DCC0-4642-A1E5-A0A070D0678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28530" y="3124723"/>
            <a:ext cx="3052800" cy="2880000"/>
            <a:chOff x="1068388" y="3789363"/>
            <a:chExt cx="2489200" cy="2347913"/>
          </a:xfrm>
        </p:grpSpPr>
        <p:sp>
          <p:nvSpPr>
            <p:cNvPr id="104" name="Google Shape;429;p21">
              <a:extLst>
                <a:ext uri="{FF2B5EF4-FFF2-40B4-BE49-F238E27FC236}">
                  <a16:creationId xmlns:a16="http://schemas.microsoft.com/office/drawing/2014/main" id="{3A95E473-A57E-4F7C-9C7E-7740F36FB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950" y="3789363"/>
              <a:ext cx="274638" cy="1490663"/>
            </a:xfrm>
            <a:custGeom>
              <a:avLst/>
              <a:gdLst>
                <a:gd name="T0" fmla="*/ 2147483646 w 173"/>
                <a:gd name="T1" fmla="*/ 2147483646 h 939"/>
                <a:gd name="T2" fmla="*/ 2147483646 w 173"/>
                <a:gd name="T3" fmla="*/ 2147483646 h 939"/>
                <a:gd name="T4" fmla="*/ 0 w 173"/>
                <a:gd name="T5" fmla="*/ 0 h 939"/>
                <a:gd name="T6" fmla="*/ 2147483646 w 173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3" h="939" extrusionOk="0">
                  <a:moveTo>
                    <a:pt x="173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3" y="116"/>
                  </a:lnTo>
                  <a:close/>
                </a:path>
              </a:pathLst>
            </a:custGeom>
            <a:solidFill>
              <a:srgbClr val="043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105" name="Google Shape;430;p21">
              <a:extLst>
                <a:ext uri="{FF2B5EF4-FFF2-40B4-BE49-F238E27FC236}">
                  <a16:creationId xmlns:a16="http://schemas.microsoft.com/office/drawing/2014/main" id="{7970F7C6-6118-43CF-A940-A46A562CC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388" y="3789363"/>
              <a:ext cx="2446338" cy="1719263"/>
            </a:xfrm>
            <a:custGeom>
              <a:avLst/>
              <a:gdLst>
                <a:gd name="T0" fmla="*/ 2147483646 w 1541"/>
                <a:gd name="T1" fmla="*/ 2147483646 h 1083"/>
                <a:gd name="T2" fmla="*/ 2147483646 w 1541"/>
                <a:gd name="T3" fmla="*/ 0 h 1083"/>
                <a:gd name="T4" fmla="*/ 2147483646 w 1541"/>
                <a:gd name="T5" fmla="*/ 2147483646 h 1083"/>
                <a:gd name="T6" fmla="*/ 0 w 1541"/>
                <a:gd name="T7" fmla="*/ 2147483646 h 1083"/>
                <a:gd name="T8" fmla="*/ 2147483646 w 1541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1" h="1083" extrusionOk="0">
                  <a:moveTo>
                    <a:pt x="238" y="352"/>
                  </a:moveTo>
                  <a:lnTo>
                    <a:pt x="1395" y="0"/>
                  </a:lnTo>
                  <a:lnTo>
                    <a:pt x="1541" y="939"/>
                  </a:lnTo>
                  <a:lnTo>
                    <a:pt x="0" y="1083"/>
                  </a:lnTo>
                  <a:lnTo>
                    <a:pt x="238" y="352"/>
                  </a:lnTo>
                  <a:close/>
                </a:path>
              </a:pathLst>
            </a:custGeom>
            <a:solidFill>
              <a:srgbClr val="0653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106" name="Google Shape;431;p21">
              <a:extLst>
                <a:ext uri="{FF2B5EF4-FFF2-40B4-BE49-F238E27FC236}">
                  <a16:creationId xmlns:a16="http://schemas.microsoft.com/office/drawing/2014/main" id="{DF2DE72D-7175-4757-BE1F-ACB675988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388" y="5280026"/>
              <a:ext cx="2446338" cy="228600"/>
            </a:xfrm>
            <a:custGeom>
              <a:avLst/>
              <a:gdLst>
                <a:gd name="T0" fmla="*/ 2147483646 w 1541"/>
                <a:gd name="T1" fmla="*/ 2147483646 h 144"/>
                <a:gd name="T2" fmla="*/ 2147483646 w 1541"/>
                <a:gd name="T3" fmla="*/ 0 h 144"/>
                <a:gd name="T4" fmla="*/ 0 w 1541"/>
                <a:gd name="T5" fmla="*/ 2147483646 h 144"/>
                <a:gd name="T6" fmla="*/ 2147483646 w 1541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1" h="144" extrusionOk="0">
                  <a:moveTo>
                    <a:pt x="1380" y="131"/>
                  </a:moveTo>
                  <a:lnTo>
                    <a:pt x="1541" y="0"/>
                  </a:lnTo>
                  <a:lnTo>
                    <a:pt x="0" y="144"/>
                  </a:lnTo>
                  <a:lnTo>
                    <a:pt x="1380" y="131"/>
                  </a:lnTo>
                  <a:close/>
                </a:path>
              </a:pathLst>
            </a:custGeom>
            <a:solidFill>
              <a:srgbClr val="043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107" name="Google Shape;432;p21">
              <a:extLst>
                <a:ext uri="{FF2B5EF4-FFF2-40B4-BE49-F238E27FC236}">
                  <a16:creationId xmlns:a16="http://schemas.microsoft.com/office/drawing/2014/main" id="{27286A6B-627B-4B22-B250-C26552516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8388" y="5475288"/>
              <a:ext cx="684213" cy="661988"/>
            </a:xfrm>
            <a:custGeom>
              <a:avLst/>
              <a:gdLst>
                <a:gd name="T0" fmla="*/ 0 w 431"/>
                <a:gd name="T1" fmla="*/ 2147483646 h 417"/>
                <a:gd name="T2" fmla="*/ 2147483646 w 431"/>
                <a:gd name="T3" fmla="*/ 2147483646 h 417"/>
                <a:gd name="T4" fmla="*/ 2147483646 w 431"/>
                <a:gd name="T5" fmla="*/ 0 h 417"/>
                <a:gd name="T6" fmla="*/ 0 w 431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1" h="417" extrusionOk="0">
                  <a:moveTo>
                    <a:pt x="0" y="21"/>
                  </a:moveTo>
                  <a:lnTo>
                    <a:pt x="431" y="417"/>
                  </a:lnTo>
                  <a:lnTo>
                    <a:pt x="223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0543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108" name="Google Shape;433;p21">
              <a:extLst>
                <a:ext uri="{FF2B5EF4-FFF2-40B4-BE49-F238E27FC236}">
                  <a16:creationId xmlns:a16="http://schemas.microsoft.com/office/drawing/2014/main" id="{73A5F1B3-0C0B-4E20-8880-BB3406571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400" y="5475288"/>
              <a:ext cx="330200" cy="661988"/>
            </a:xfrm>
            <a:custGeom>
              <a:avLst/>
              <a:gdLst>
                <a:gd name="T0" fmla="*/ 2147483646 w 208"/>
                <a:gd name="T1" fmla="*/ 2147483646 h 417"/>
                <a:gd name="T2" fmla="*/ 2147483646 w 208"/>
                <a:gd name="T3" fmla="*/ 2147483646 h 417"/>
                <a:gd name="T4" fmla="*/ 0 w 208"/>
                <a:gd name="T5" fmla="*/ 0 h 417"/>
                <a:gd name="T6" fmla="*/ 2147483646 w 208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8" h="417" extrusionOk="0">
                  <a:moveTo>
                    <a:pt x="123" y="18"/>
                  </a:moveTo>
                  <a:lnTo>
                    <a:pt x="208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033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</p:grpSp>
      <p:sp>
        <p:nvSpPr>
          <p:cNvPr id="110" name="Google Shape;473;p21">
            <a:extLst>
              <a:ext uri="{FF2B5EF4-FFF2-40B4-BE49-F238E27FC236}">
                <a16:creationId xmlns:a16="http://schemas.microsoft.com/office/drawing/2014/main" id="{D661D2A4-D604-4FC0-A4F7-90C35CDB725E}"/>
              </a:ext>
            </a:extLst>
          </p:cNvPr>
          <p:cNvSpPr txBox="1">
            <a:spLocks noChangeArrowheads="1"/>
          </p:cNvSpPr>
          <p:nvPr/>
        </p:nvSpPr>
        <p:spPr bwMode="auto">
          <a:xfrm rot="733244" flipH="1">
            <a:off x="8506846" y="3570127"/>
            <a:ext cx="2369666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5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Faisabilité d'un moteur de classification d'articles basé (image et description)</a:t>
            </a:r>
            <a:endParaRPr lang="en-US" altLang="en-US" sz="1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1" name="Google Shape;479;p21">
            <a:extLst>
              <a:ext uri="{FF2B5EF4-FFF2-40B4-BE49-F238E27FC236}">
                <a16:creationId xmlns:a16="http://schemas.microsoft.com/office/drawing/2014/main" id="{74085CA9-5392-423A-9D25-E333C292BA89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341291" y="5701577"/>
            <a:ext cx="21272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" name="Google Shape;434;p21">
            <a:extLst>
              <a:ext uri="{FF2B5EF4-FFF2-40B4-BE49-F238E27FC236}">
                <a16:creationId xmlns:a16="http://schemas.microsoft.com/office/drawing/2014/main" id="{4F55244D-1D10-4ACB-A856-93AF22FDCDE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120621" y="630284"/>
            <a:ext cx="3052800" cy="2880000"/>
            <a:chOff x="4800600" y="3789363"/>
            <a:chExt cx="2495550" cy="2347913"/>
          </a:xfrm>
        </p:grpSpPr>
        <p:sp>
          <p:nvSpPr>
            <p:cNvPr id="113" name="Google Shape;435;p21">
              <a:extLst>
                <a:ext uri="{FF2B5EF4-FFF2-40B4-BE49-F238E27FC236}">
                  <a16:creationId xmlns:a16="http://schemas.microsoft.com/office/drawing/2014/main" id="{809DE3A4-8516-4C78-A025-0E3A2F3FD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114" name="Google Shape;436;p21">
              <a:extLst>
                <a:ext uri="{FF2B5EF4-FFF2-40B4-BE49-F238E27FC236}">
                  <a16:creationId xmlns:a16="http://schemas.microsoft.com/office/drawing/2014/main" id="{E3EF096F-2E43-4EC6-9983-589358086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115" name="Google Shape;437;p21">
              <a:extLst>
                <a:ext uri="{FF2B5EF4-FFF2-40B4-BE49-F238E27FC236}">
                  <a16:creationId xmlns:a16="http://schemas.microsoft.com/office/drawing/2014/main" id="{2FE60E0F-BD4D-4C99-B858-99BDE297C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116" name="Google Shape;438;p21">
              <a:extLst>
                <a:ext uri="{FF2B5EF4-FFF2-40B4-BE49-F238E27FC236}">
                  <a16:creationId xmlns:a16="http://schemas.microsoft.com/office/drawing/2014/main" id="{50D1E49C-6358-4272-8EB5-F507DD134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685800" cy="661988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  <p:sp>
          <p:nvSpPr>
            <p:cNvPr id="117" name="Google Shape;439;p21">
              <a:extLst>
                <a:ext uri="{FF2B5EF4-FFF2-40B4-BE49-F238E27FC236}">
                  <a16:creationId xmlns:a16="http://schemas.microsoft.com/office/drawing/2014/main" id="{1DBD9E95-7525-4D88-9FED-23FFD3AE9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327025" cy="661988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45700" rIns="91425" bIns="45700"/>
            <a:lstStyle/>
            <a:p>
              <a:endParaRPr lang="en-US"/>
            </a:p>
          </p:txBody>
        </p:sp>
      </p:grpSp>
      <p:sp>
        <p:nvSpPr>
          <p:cNvPr id="118" name="Google Shape;474;p21">
            <a:extLst>
              <a:ext uri="{FF2B5EF4-FFF2-40B4-BE49-F238E27FC236}">
                <a16:creationId xmlns:a16="http://schemas.microsoft.com/office/drawing/2014/main" id="{773A07E3-168D-412E-9A1A-F9CE762A6971}"/>
              </a:ext>
            </a:extLst>
          </p:cNvPr>
          <p:cNvSpPr txBox="1">
            <a:spLocks noChangeArrowheads="1"/>
          </p:cNvSpPr>
          <p:nvPr/>
        </p:nvSpPr>
        <p:spPr bwMode="auto">
          <a:xfrm rot="917232" flipH="1">
            <a:off x="9433210" y="1267244"/>
            <a:ext cx="2356086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500"/>
            </a:pPr>
            <a:r>
              <a:rPr lang="fr-FR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Automatiser l’ajout de nouveaux articles sur le marketplace </a:t>
            </a:r>
            <a:endParaRPr lang="en-US" altLang="en-US" sz="1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9" name="Google Shape;480;p21">
            <a:extLst>
              <a:ext uri="{FF2B5EF4-FFF2-40B4-BE49-F238E27FC236}">
                <a16:creationId xmlns:a16="http://schemas.microsoft.com/office/drawing/2014/main" id="{490E1F25-9D71-477A-B618-BA9AFD9372C0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38936" y="3181460"/>
            <a:ext cx="2125662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80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5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" dur="2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1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2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7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7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5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6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 p14:presetBounceEnd="50000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7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7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" presetClass="entr" presetSubtype="4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9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0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3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4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101" grpId="0"/>
          <p:bldP spid="110" grpId="0"/>
          <p:bldP spid="1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" dur="500" tmFilter="0, 0; .2, .5; .8, .5; 1, 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" dur="250" autoRev="1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nodeType="withEffect">
                                      <p:stCondLst>
                                        <p:cond delay="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101" grpId="0"/>
          <p:bldP spid="110" grpId="0"/>
          <p:bldP spid="11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DC615F4C-8FB7-47F9-9E31-155A52162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179" y="1439476"/>
            <a:ext cx="4897933" cy="4592302"/>
          </a:xfrm>
          <a:prstGeom prst="rect">
            <a:avLst/>
          </a:prstGeom>
        </p:spPr>
      </p:pic>
      <p:grpSp>
        <p:nvGrpSpPr>
          <p:cNvPr id="203" name="Группа 2">
            <a:extLst>
              <a:ext uri="{FF2B5EF4-FFF2-40B4-BE49-F238E27FC236}">
                <a16:creationId xmlns:a16="http://schemas.microsoft.com/office/drawing/2014/main" id="{8C12662B-6D5B-41EB-B031-3550CC41EA95}"/>
              </a:ext>
            </a:extLst>
          </p:cNvPr>
          <p:cNvGrpSpPr/>
          <p:nvPr/>
        </p:nvGrpSpPr>
        <p:grpSpPr>
          <a:xfrm>
            <a:off x="6310920" y="2630048"/>
            <a:ext cx="5537200" cy="3698875"/>
            <a:chOff x="5845175" y="3157537"/>
            <a:chExt cx="5537200" cy="3698875"/>
          </a:xfrm>
          <a:solidFill>
            <a:srgbClr val="E34856"/>
          </a:solidFill>
        </p:grpSpPr>
        <p:sp>
          <p:nvSpPr>
            <p:cNvPr id="204" name="Google Shape;311;p20">
              <a:extLst>
                <a:ext uri="{FF2B5EF4-FFF2-40B4-BE49-F238E27FC236}">
                  <a16:creationId xmlns:a16="http://schemas.microsoft.com/office/drawing/2014/main" id="{C33E88C3-501E-42A0-A473-682FB33EA745}"/>
                </a:ext>
              </a:extLst>
            </p:cNvPr>
            <p:cNvSpPr/>
            <p:nvPr/>
          </p:nvSpPr>
          <p:spPr>
            <a:xfrm>
              <a:off x="5845175" y="3157537"/>
              <a:ext cx="5537200" cy="3698875"/>
            </a:xfrm>
            <a:custGeom>
              <a:avLst/>
              <a:gdLst/>
              <a:ahLst/>
              <a:cxnLst/>
              <a:rect l="l" t="t" r="r" b="b"/>
              <a:pathLst>
                <a:path w="582" h="388" extrusionOk="0">
                  <a:moveTo>
                    <a:pt x="194" y="194"/>
                  </a:moveTo>
                  <a:cubicBezTo>
                    <a:pt x="194" y="87"/>
                    <a:pt x="280" y="0"/>
                    <a:pt x="388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495" y="0"/>
                    <a:pt x="582" y="87"/>
                    <a:pt x="582" y="194"/>
                  </a:cubicBezTo>
                  <a:cubicBezTo>
                    <a:pt x="582" y="194"/>
                    <a:pt x="582" y="194"/>
                    <a:pt x="582" y="194"/>
                  </a:cubicBezTo>
                  <a:cubicBezTo>
                    <a:pt x="582" y="301"/>
                    <a:pt x="495" y="388"/>
                    <a:pt x="388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107" y="388"/>
                    <a:pt x="194" y="301"/>
                    <a:pt x="194" y="19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313;p20">
              <a:extLst>
                <a:ext uri="{FF2B5EF4-FFF2-40B4-BE49-F238E27FC236}">
                  <a16:creationId xmlns:a16="http://schemas.microsoft.com/office/drawing/2014/main" id="{2C822974-22A5-4621-BCFA-AABAAE5BAF1C}"/>
                </a:ext>
              </a:extLst>
            </p:cNvPr>
            <p:cNvSpPr txBox="1"/>
            <p:nvPr/>
          </p:nvSpPr>
          <p:spPr>
            <a:xfrm>
              <a:off x="8937625" y="3700462"/>
              <a:ext cx="1389062" cy="571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00"/>
                <a:buFont typeface="Open Sans SemiBold"/>
                <a:buNone/>
              </a:pPr>
              <a:r>
                <a:rPr lang="en-US" sz="2800" b="1" i="0" u="none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 SemiBold"/>
                </a:rPr>
                <a:t>IMAGE</a:t>
              </a:r>
              <a:endPara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07" name="Google Shape;318;p20">
              <a:extLst>
                <a:ext uri="{FF2B5EF4-FFF2-40B4-BE49-F238E27FC236}">
                  <a16:creationId xmlns:a16="http://schemas.microsoft.com/office/drawing/2014/main" id="{70B30B1E-F2D7-4931-B058-3D0931BAD200}"/>
                </a:ext>
              </a:extLst>
            </p:cNvPr>
            <p:cNvSpPr txBox="1"/>
            <p:nvPr/>
          </p:nvSpPr>
          <p:spPr>
            <a:xfrm>
              <a:off x="8226425" y="4217987"/>
              <a:ext cx="2687637" cy="1016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fr-FR" sz="20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Prétraitement des images avec </a:t>
              </a:r>
              <a:r>
                <a:rPr lang="fr-FR" sz="20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OpenCV</a:t>
              </a:r>
              <a:r>
                <a:rPr lang="fr-FR" sz="20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endParaRPr lang="fr-FR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fr-FR" sz="20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 Extraction des </a:t>
              </a:r>
              <a:r>
                <a:rPr lang="fr-FR" sz="20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sz="20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avec la </a:t>
              </a:r>
              <a:r>
                <a:rPr lang="fr-FR" sz="20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</a:t>
              </a:r>
              <a:r>
                <a:rPr lang="fr-FR" sz="20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SIFT.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301A91-CF27-4701-B76E-6738768589B9}"/>
              </a:ext>
            </a:extLst>
          </p:cNvPr>
          <p:cNvGrpSpPr/>
          <p:nvPr/>
        </p:nvGrpSpPr>
        <p:grpSpPr>
          <a:xfrm>
            <a:off x="485776" y="606182"/>
            <a:ext cx="5537200" cy="3698875"/>
            <a:chOff x="485776" y="606182"/>
            <a:chExt cx="5537200" cy="3698875"/>
          </a:xfrm>
          <a:solidFill>
            <a:srgbClr val="FFC245"/>
          </a:solidFill>
        </p:grpSpPr>
        <p:grpSp>
          <p:nvGrpSpPr>
            <p:cNvPr id="198" name="Группа 1">
              <a:extLst>
                <a:ext uri="{FF2B5EF4-FFF2-40B4-BE49-F238E27FC236}">
                  <a16:creationId xmlns:a16="http://schemas.microsoft.com/office/drawing/2014/main" id="{3E25B280-E3DE-43BC-B772-09AE9A1A8AB1}"/>
                </a:ext>
              </a:extLst>
            </p:cNvPr>
            <p:cNvGrpSpPr/>
            <p:nvPr/>
          </p:nvGrpSpPr>
          <p:grpSpPr>
            <a:xfrm>
              <a:off x="485776" y="606182"/>
              <a:ext cx="5537200" cy="3698875"/>
              <a:chOff x="820737" y="-7937"/>
              <a:chExt cx="5537200" cy="3698875"/>
            </a:xfrm>
            <a:grpFill/>
          </p:grpSpPr>
          <p:sp>
            <p:nvSpPr>
              <p:cNvPr id="199" name="Google Shape;312;p20">
                <a:extLst>
                  <a:ext uri="{FF2B5EF4-FFF2-40B4-BE49-F238E27FC236}">
                    <a16:creationId xmlns:a16="http://schemas.microsoft.com/office/drawing/2014/main" id="{CB38C4F9-5A30-4EC0-9664-2DDBD872CC3E}"/>
                  </a:ext>
                </a:extLst>
              </p:cNvPr>
              <p:cNvSpPr/>
              <p:nvPr/>
            </p:nvSpPr>
            <p:spPr>
              <a:xfrm>
                <a:off x="820737" y="-7937"/>
                <a:ext cx="5537200" cy="369887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388" extrusionOk="0">
                    <a:moveTo>
                      <a:pt x="388" y="194"/>
                    </a:moveTo>
                    <a:cubicBezTo>
                      <a:pt x="388" y="301"/>
                      <a:pt x="302" y="388"/>
                      <a:pt x="194" y="388"/>
                    </a:cubicBezTo>
                    <a:cubicBezTo>
                      <a:pt x="194" y="388"/>
                      <a:pt x="194" y="388"/>
                      <a:pt x="194" y="388"/>
                    </a:cubicBezTo>
                    <a:cubicBezTo>
                      <a:pt x="87" y="388"/>
                      <a:pt x="0" y="301"/>
                      <a:pt x="0" y="194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0" y="87"/>
                      <a:pt x="87" y="0"/>
                      <a:pt x="194" y="0"/>
                    </a:cubicBezTo>
                    <a:cubicBezTo>
                      <a:pt x="582" y="0"/>
                      <a:pt x="582" y="0"/>
                      <a:pt x="582" y="0"/>
                    </a:cubicBezTo>
                    <a:cubicBezTo>
                      <a:pt x="475" y="0"/>
                      <a:pt x="388" y="87"/>
                      <a:pt x="388" y="1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317;p20">
                <a:extLst>
                  <a:ext uri="{FF2B5EF4-FFF2-40B4-BE49-F238E27FC236}">
                    <a16:creationId xmlns:a16="http://schemas.microsoft.com/office/drawing/2014/main" id="{8EC3BA7A-A792-4294-815F-B5B596E1862C}"/>
                  </a:ext>
                </a:extLst>
              </p:cNvPr>
              <p:cNvSpPr txBox="1"/>
              <p:nvPr/>
            </p:nvSpPr>
            <p:spPr>
              <a:xfrm>
                <a:off x="1212054" y="941662"/>
                <a:ext cx="3189658" cy="22042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fr-FR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Prétraitement du texte avec </a:t>
                </a:r>
                <a:r>
                  <a:rPr lang="fr-FR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NLTK.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fr-FR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 Extraction des </a:t>
                </a:r>
                <a:r>
                  <a:rPr lang="fr-FR" b="1" i="0" dirty="0" err="1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features</a:t>
                </a:r>
                <a:r>
                  <a:rPr lang="fr-FR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Bag-of-</a:t>
                </a:r>
                <a:r>
                  <a:rPr lang="fr-FR" b="1" i="0" dirty="0" err="1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Words</a:t>
                </a:r>
                <a:r>
                  <a:rPr lang="fr-FR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 &amp; TF-IDF.</a:t>
                </a:r>
              </a:p>
            </p:txBody>
          </p:sp>
        </p:grpSp>
        <p:sp>
          <p:nvSpPr>
            <p:cNvPr id="210" name="Google Shape;313;p20">
              <a:extLst>
                <a:ext uri="{FF2B5EF4-FFF2-40B4-BE49-F238E27FC236}">
                  <a16:creationId xmlns:a16="http://schemas.microsoft.com/office/drawing/2014/main" id="{7F9BBE6E-C14E-4CC9-B554-1D4F8806F91D}"/>
                </a:ext>
              </a:extLst>
            </p:cNvPr>
            <p:cNvSpPr txBox="1"/>
            <p:nvPr/>
          </p:nvSpPr>
          <p:spPr>
            <a:xfrm>
              <a:off x="1865314" y="994659"/>
              <a:ext cx="1389062" cy="571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700"/>
                <a:buFont typeface="Open Sans SemiBold"/>
                <a:buNone/>
              </a:pPr>
              <a:r>
                <a:rPr lang="en-US" sz="2800" b="1" i="0" u="none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Open Sans SemiBold"/>
                </a:rPr>
                <a:t>TEXTE</a:t>
              </a:r>
              <a:endParaRPr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5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785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93450AC-BA27-4736-80C3-9A4EEEB969D8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</p:grpSpPr>
        <p:sp>
          <p:nvSpPr>
            <p:cNvPr id="70" name="Google Shape;199;p16">
              <a:extLst>
                <a:ext uri="{FF2B5EF4-FFF2-40B4-BE49-F238E27FC236}">
                  <a16:creationId xmlns:a16="http://schemas.microsoft.com/office/drawing/2014/main" id="{AE2C0ECC-FEB9-4874-90F0-65A239AD4DF4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rgbClr val="FFC2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11;p16">
              <a:extLst>
                <a:ext uri="{FF2B5EF4-FFF2-40B4-BE49-F238E27FC236}">
                  <a16:creationId xmlns:a16="http://schemas.microsoft.com/office/drawing/2014/main" id="{69F1D35F-7677-4602-888A-13D47F996212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rgbClr val="FFC245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72" name="Google Shape;317;p20">
              <a:extLst>
                <a:ext uri="{FF2B5EF4-FFF2-40B4-BE49-F238E27FC236}">
                  <a16:creationId xmlns:a16="http://schemas.microsoft.com/office/drawing/2014/main" id="{486DA94D-67A0-4EB1-AEC3-712402DFCE5E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Prétraitement du texte avec 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NLTK.</a:t>
              </a: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6</a:t>
            </a:fld>
            <a:endParaRPr lang="en-US" sz="1200" dirty="0"/>
          </a:p>
        </p:txBody>
      </p:sp>
      <p:sp>
        <p:nvSpPr>
          <p:cNvPr id="58" name="Google Shape;317;p20">
            <a:extLst>
              <a:ext uri="{FF2B5EF4-FFF2-40B4-BE49-F238E27FC236}">
                <a16:creationId xmlns:a16="http://schemas.microsoft.com/office/drawing/2014/main" id="{5B984D37-17CF-4EA3-8C0C-2B0FF6773542}"/>
              </a:ext>
            </a:extLst>
          </p:cNvPr>
          <p:cNvSpPr txBox="1"/>
          <p:nvPr/>
        </p:nvSpPr>
        <p:spPr>
          <a:xfrm>
            <a:off x="6709263" y="3205283"/>
            <a:ext cx="3189658" cy="73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Prétraitement du texte avec </a:t>
            </a: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NLTK.</a:t>
            </a:r>
            <a:endParaRPr lang="fr-FR" b="1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63377C-8758-4265-9232-3E8BB556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1467548"/>
            <a:ext cx="9705975" cy="45148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03EAFB6-F100-4F5E-96EF-EC7681B0C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78"/>
          <a:stretch/>
        </p:blipFill>
        <p:spPr>
          <a:xfrm>
            <a:off x="1418573" y="3542438"/>
            <a:ext cx="9496425" cy="240880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B03EE42-A947-4A03-AC0D-886FB76F9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259" b="-1"/>
          <a:stretch/>
        </p:blipFill>
        <p:spPr>
          <a:xfrm>
            <a:off x="1418573" y="3569176"/>
            <a:ext cx="9496425" cy="336588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D845D9B-C42F-45E6-9535-5224C3A1F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830" y="3548928"/>
            <a:ext cx="9572625" cy="3009900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3213BFB7-A41D-4D7F-9351-468F0D7D5CAD}"/>
              </a:ext>
            </a:extLst>
          </p:cNvPr>
          <p:cNvGrpSpPr/>
          <p:nvPr/>
        </p:nvGrpSpPr>
        <p:grpSpPr>
          <a:xfrm>
            <a:off x="1418573" y="3585866"/>
            <a:ext cx="9572625" cy="3178974"/>
            <a:chOff x="1418573" y="3585866"/>
            <a:chExt cx="9572625" cy="3178974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B67E751-6067-49FD-AF15-47DE52917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77619" y="3585866"/>
              <a:ext cx="9477375" cy="238125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41C543-5C9D-44A0-A151-5DED21A7B2E3}"/>
                </a:ext>
              </a:extLst>
            </p:cNvPr>
            <p:cNvSpPr/>
            <p:nvPr/>
          </p:nvSpPr>
          <p:spPr>
            <a:xfrm>
              <a:off x="1418573" y="5951247"/>
              <a:ext cx="9572625" cy="813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F279F1FD-AE74-4F89-98A2-A66C9CD69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1907" y="3575796"/>
            <a:ext cx="9448800" cy="2362200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381055B4-1C84-4E52-AC8C-07A206587AB3}"/>
              </a:ext>
            </a:extLst>
          </p:cNvPr>
          <p:cNvGrpSpPr/>
          <p:nvPr/>
        </p:nvGrpSpPr>
        <p:grpSpPr>
          <a:xfrm>
            <a:off x="1342373" y="3588776"/>
            <a:ext cx="9639326" cy="2617621"/>
            <a:chOff x="1342373" y="3588776"/>
            <a:chExt cx="9639326" cy="2617621"/>
          </a:xfrm>
        </p:grpSpPr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56FE131A-6CAD-4C4C-A675-9DA3BEE2F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04324" y="3588776"/>
              <a:ext cx="9477375" cy="16383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43A987-74FB-4D27-9ADC-D50C5C04A802}"/>
                </a:ext>
              </a:extLst>
            </p:cNvPr>
            <p:cNvSpPr/>
            <p:nvPr/>
          </p:nvSpPr>
          <p:spPr>
            <a:xfrm>
              <a:off x="1342373" y="5226324"/>
              <a:ext cx="9606614" cy="980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348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e 43">
            <a:extLst>
              <a:ext uri="{FF2B5EF4-FFF2-40B4-BE49-F238E27FC236}">
                <a16:creationId xmlns:a16="http://schemas.microsoft.com/office/drawing/2014/main" id="{BB0044B1-14B3-499B-B658-191368B3C98D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</p:grpSpPr>
        <p:sp>
          <p:nvSpPr>
            <p:cNvPr id="45" name="Google Shape;199;p16">
              <a:extLst>
                <a:ext uri="{FF2B5EF4-FFF2-40B4-BE49-F238E27FC236}">
                  <a16:creationId xmlns:a16="http://schemas.microsoft.com/office/drawing/2014/main" id="{B42D24F8-7888-4165-9A24-E201E1B35B14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solidFill>
              <a:srgbClr val="FFC24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11;p16">
              <a:extLst>
                <a:ext uri="{FF2B5EF4-FFF2-40B4-BE49-F238E27FC236}">
                  <a16:creationId xmlns:a16="http://schemas.microsoft.com/office/drawing/2014/main" id="{A9689F77-48D6-4439-B54E-AF44A428DBDB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solidFill>
              <a:srgbClr val="FFC245"/>
            </a:solidFill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1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47" name="Google Shape;317;p20">
              <a:extLst>
                <a:ext uri="{FF2B5EF4-FFF2-40B4-BE49-F238E27FC236}">
                  <a16:creationId xmlns:a16="http://schemas.microsoft.com/office/drawing/2014/main" id="{BEADBF05-5442-49B9-814D-5516854BE13A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Prétraitement du texte avec 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NLTK.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93450AC-BA27-4736-80C3-9A4EEEB969D8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E34856"/>
          </a:solidFill>
        </p:grpSpPr>
        <p:sp>
          <p:nvSpPr>
            <p:cNvPr id="70" name="Google Shape;199;p16">
              <a:extLst>
                <a:ext uri="{FF2B5EF4-FFF2-40B4-BE49-F238E27FC236}">
                  <a16:creationId xmlns:a16="http://schemas.microsoft.com/office/drawing/2014/main" id="{AE2C0ECC-FEB9-4874-90F0-65A239AD4DF4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11;p16">
              <a:extLst>
                <a:ext uri="{FF2B5EF4-FFF2-40B4-BE49-F238E27FC236}">
                  <a16:creationId xmlns:a16="http://schemas.microsoft.com/office/drawing/2014/main" id="{69F1D35F-7677-4602-888A-13D47F996212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2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72" name="Google Shape;317;p20">
              <a:extLst>
                <a:ext uri="{FF2B5EF4-FFF2-40B4-BE49-F238E27FC236}">
                  <a16:creationId xmlns:a16="http://schemas.microsoft.com/office/drawing/2014/main" id="{486DA94D-67A0-4EB1-AEC3-712402DFCE5E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Extraction des 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Bag-of-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Words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 &amp; TF-IDF.</a:t>
              </a: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7</a:t>
            </a:fld>
            <a:endParaRPr lang="en-US" sz="1200" dirty="0"/>
          </a:p>
        </p:txBody>
      </p:sp>
      <p:sp>
        <p:nvSpPr>
          <p:cNvPr id="58" name="Google Shape;317;p20">
            <a:extLst>
              <a:ext uri="{FF2B5EF4-FFF2-40B4-BE49-F238E27FC236}">
                <a16:creationId xmlns:a16="http://schemas.microsoft.com/office/drawing/2014/main" id="{5B984D37-17CF-4EA3-8C0C-2B0FF6773542}"/>
              </a:ext>
            </a:extLst>
          </p:cNvPr>
          <p:cNvSpPr txBox="1"/>
          <p:nvPr/>
        </p:nvSpPr>
        <p:spPr>
          <a:xfrm>
            <a:off x="6709263" y="3205283"/>
            <a:ext cx="3189658" cy="736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Prétraitement du texte avec </a:t>
            </a:r>
            <a:r>
              <a:rPr lang="fr-FR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NLTK.</a:t>
            </a:r>
            <a:endParaRPr lang="fr-FR" b="1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1838D74E-7CBA-4E02-9F07-761C84C67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5" y="1535332"/>
            <a:ext cx="60007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2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93450AC-BA27-4736-80C3-9A4EEEB969D8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E34856"/>
          </a:solidFill>
        </p:grpSpPr>
        <p:sp>
          <p:nvSpPr>
            <p:cNvPr id="70" name="Google Shape;199;p16">
              <a:extLst>
                <a:ext uri="{FF2B5EF4-FFF2-40B4-BE49-F238E27FC236}">
                  <a16:creationId xmlns:a16="http://schemas.microsoft.com/office/drawing/2014/main" id="{AE2C0ECC-FEB9-4874-90F0-65A239AD4DF4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11;p16">
              <a:extLst>
                <a:ext uri="{FF2B5EF4-FFF2-40B4-BE49-F238E27FC236}">
                  <a16:creationId xmlns:a16="http://schemas.microsoft.com/office/drawing/2014/main" id="{69F1D35F-7677-4602-888A-13D47F996212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2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72" name="Google Shape;317;p20">
              <a:extLst>
                <a:ext uri="{FF2B5EF4-FFF2-40B4-BE49-F238E27FC236}">
                  <a16:creationId xmlns:a16="http://schemas.microsoft.com/office/drawing/2014/main" id="{486DA94D-67A0-4EB1-AEC3-712402DFCE5E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Extraction des 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Bag-of-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Words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 &amp; TF-IDF.</a:t>
              </a: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8</a:t>
            </a:fld>
            <a:endParaRPr lang="en-US" sz="1200" dirty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B8512D25-E60F-460D-89DF-D7759DD3FF3C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34B2E4"/>
          </a:solidFill>
        </p:grpSpPr>
        <p:sp>
          <p:nvSpPr>
            <p:cNvPr id="53" name="Google Shape;199;p16">
              <a:extLst>
                <a:ext uri="{FF2B5EF4-FFF2-40B4-BE49-F238E27FC236}">
                  <a16:creationId xmlns:a16="http://schemas.microsoft.com/office/drawing/2014/main" id="{5E2254A2-1ABC-4938-BC56-B354F3ACED0D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11;p16">
              <a:extLst>
                <a:ext uri="{FF2B5EF4-FFF2-40B4-BE49-F238E27FC236}">
                  <a16:creationId xmlns:a16="http://schemas.microsoft.com/office/drawing/2014/main" id="{75258F45-2D0F-49CD-8B55-A9BDE484A67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3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55" name="Google Shape;317;p20">
              <a:extLst>
                <a:ext uri="{FF2B5EF4-FFF2-40B4-BE49-F238E27FC236}">
                  <a16:creationId xmlns:a16="http://schemas.microsoft.com/office/drawing/2014/main" id="{877F030B-D52B-4A9D-9485-C18F9EA42768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Prétraitement 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 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images et identification des </a:t>
              </a:r>
              <a:r>
                <a:rPr lang="fr-FR" sz="18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keypoints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790666A7-6A74-4EE7-B0FB-B7F5B402C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6"/>
          <a:stretch/>
        </p:blipFill>
        <p:spPr>
          <a:xfrm>
            <a:off x="1290637" y="1416235"/>
            <a:ext cx="9610725" cy="46418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1874BE-21D3-4562-A060-BFC188B65D2B}"/>
              </a:ext>
            </a:extLst>
          </p:cNvPr>
          <p:cNvSpPr/>
          <p:nvPr/>
        </p:nvSpPr>
        <p:spPr>
          <a:xfrm>
            <a:off x="1611086" y="2590800"/>
            <a:ext cx="2455665" cy="2177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8EC365-C5C2-4183-B80E-E041E9AA73D4}"/>
              </a:ext>
            </a:extLst>
          </p:cNvPr>
          <p:cNvSpPr/>
          <p:nvPr/>
        </p:nvSpPr>
        <p:spPr>
          <a:xfrm>
            <a:off x="1731777" y="3103153"/>
            <a:ext cx="1959429" cy="262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A9222F-1E52-4AB8-9D64-ECA602128091}"/>
              </a:ext>
            </a:extLst>
          </p:cNvPr>
          <p:cNvSpPr/>
          <p:nvPr/>
        </p:nvSpPr>
        <p:spPr>
          <a:xfrm>
            <a:off x="4074370" y="3103153"/>
            <a:ext cx="1958400" cy="262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E4A9E5-22D2-4005-B167-4EFDA00690E6}"/>
              </a:ext>
            </a:extLst>
          </p:cNvPr>
          <p:cNvSpPr/>
          <p:nvPr/>
        </p:nvSpPr>
        <p:spPr>
          <a:xfrm>
            <a:off x="6413118" y="3103153"/>
            <a:ext cx="1959429" cy="262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5B0224-A5C0-436D-8EB6-DEC5C92E26C2}"/>
              </a:ext>
            </a:extLst>
          </p:cNvPr>
          <p:cNvSpPr/>
          <p:nvPr/>
        </p:nvSpPr>
        <p:spPr>
          <a:xfrm>
            <a:off x="8750516" y="3103153"/>
            <a:ext cx="1959429" cy="262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73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6" grpId="0" animBg="1"/>
      <p:bldP spid="57" grpId="0" animBg="1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D93450AC-BA27-4736-80C3-9A4EEEB969D8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E34856"/>
          </a:solidFill>
        </p:grpSpPr>
        <p:sp>
          <p:nvSpPr>
            <p:cNvPr id="70" name="Google Shape;199;p16">
              <a:extLst>
                <a:ext uri="{FF2B5EF4-FFF2-40B4-BE49-F238E27FC236}">
                  <a16:creationId xmlns:a16="http://schemas.microsoft.com/office/drawing/2014/main" id="{AE2C0ECC-FEB9-4874-90F0-65A239AD4DF4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11;p16">
              <a:extLst>
                <a:ext uri="{FF2B5EF4-FFF2-40B4-BE49-F238E27FC236}">
                  <a16:creationId xmlns:a16="http://schemas.microsoft.com/office/drawing/2014/main" id="{69F1D35F-7677-4602-888A-13D47F996212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2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72" name="Google Shape;317;p20">
              <a:extLst>
                <a:ext uri="{FF2B5EF4-FFF2-40B4-BE49-F238E27FC236}">
                  <a16:creationId xmlns:a16="http://schemas.microsoft.com/office/drawing/2014/main" id="{486DA94D-67A0-4EB1-AEC3-712402DFCE5E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Extraction des 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features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Bag-of-</a:t>
              </a:r>
              <a:r>
                <a:rPr lang="fr-FR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Words</a:t>
              </a:r>
              <a:r>
                <a:rPr lang="fr-FR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 &amp; TF-IDF.</a:t>
              </a:r>
            </a:p>
          </p:txBody>
        </p:sp>
      </p:grpSp>
      <p:sp>
        <p:nvSpPr>
          <p:cNvPr id="31" name="Freeform 1456">
            <a:extLst>
              <a:ext uri="{FF2B5EF4-FFF2-40B4-BE49-F238E27FC236}">
                <a16:creationId xmlns:a16="http://schemas.microsoft.com/office/drawing/2014/main" id="{1E88AFB2-CFCE-4592-BAAB-3312EB20A916}"/>
              </a:ext>
            </a:extLst>
          </p:cNvPr>
          <p:cNvSpPr>
            <a:spLocks/>
          </p:cNvSpPr>
          <p:nvPr/>
        </p:nvSpPr>
        <p:spPr bwMode="auto">
          <a:xfrm>
            <a:off x="-37307" y="-1"/>
            <a:ext cx="12229307" cy="1021341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solidFill>
            <a:srgbClr val="F69082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50D35C00-4749-804D-85E3-6650955C2C99}"/>
              </a:ext>
            </a:extLst>
          </p:cNvPr>
          <p:cNvGrpSpPr/>
          <p:nvPr/>
        </p:nvGrpSpPr>
        <p:grpSpPr>
          <a:xfrm>
            <a:off x="877093" y="6190528"/>
            <a:ext cx="2335213" cy="3932237"/>
            <a:chOff x="962819" y="2357437"/>
            <a:chExt cx="2335213" cy="3932237"/>
          </a:xfrm>
          <a:solidFill>
            <a:schemeClr val="bg1">
              <a:lumMod val="75000"/>
            </a:schemeClr>
          </a:solidFill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A0B2CF20-73FF-9A4F-AD94-2CACB9822132}"/>
                </a:ext>
              </a:extLst>
            </p:cNvPr>
            <p:cNvGrpSpPr/>
            <p:nvPr/>
          </p:nvGrpSpPr>
          <p:grpSpPr>
            <a:xfrm>
              <a:off x="962819" y="2357437"/>
              <a:ext cx="2335213" cy="3932237"/>
              <a:chOff x="889000" y="2357438"/>
              <a:chExt cx="2335213" cy="3932237"/>
            </a:xfrm>
            <a:grpFill/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025D4CBD-E915-0547-A341-FC75B2157737}"/>
                  </a:ext>
                </a:extLst>
              </p:cNvPr>
              <p:cNvGrpSpPr/>
              <p:nvPr/>
            </p:nvGrpSpPr>
            <p:grpSpPr>
              <a:xfrm>
                <a:off x="889000" y="2357438"/>
                <a:ext cx="2335213" cy="3932237"/>
                <a:chOff x="889000" y="2357438"/>
                <a:chExt cx="2335213" cy="3932237"/>
              </a:xfrm>
              <a:grpFill/>
            </p:grpSpPr>
            <p:sp>
              <p:nvSpPr>
                <p:cNvPr id="15366" name="Freeform 1463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3932237"/>
                </a:xfrm>
                <a:custGeom>
                  <a:avLst/>
                  <a:gdLst>
                    <a:gd name="T0" fmla="*/ 2106529 w 531"/>
                    <a:gd name="T1" fmla="*/ 3932237 h 893"/>
                    <a:gd name="T2" fmla="*/ 228684 w 531"/>
                    <a:gd name="T3" fmla="*/ 3932237 h 893"/>
                    <a:gd name="T4" fmla="*/ 0 w 531"/>
                    <a:gd name="T5" fmla="*/ 3703260 h 893"/>
                    <a:gd name="T6" fmla="*/ 0 w 531"/>
                    <a:gd name="T7" fmla="*/ 228977 h 893"/>
                    <a:gd name="T8" fmla="*/ 228684 w 531"/>
                    <a:gd name="T9" fmla="*/ 0 h 893"/>
                    <a:gd name="T10" fmla="*/ 2106529 w 531"/>
                    <a:gd name="T11" fmla="*/ 0 h 893"/>
                    <a:gd name="T12" fmla="*/ 2335213 w 531"/>
                    <a:gd name="T13" fmla="*/ 228977 h 893"/>
                    <a:gd name="T14" fmla="*/ 2335213 w 531"/>
                    <a:gd name="T15" fmla="*/ 3703260 h 893"/>
                    <a:gd name="T16" fmla="*/ 2106529 w 531"/>
                    <a:gd name="T17" fmla="*/ 3932237 h 893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531" h="893">
                      <a:moveTo>
                        <a:pt x="479" y="893"/>
                      </a:moveTo>
                      <a:cubicBezTo>
                        <a:pt x="52" y="893"/>
                        <a:pt x="52" y="893"/>
                        <a:pt x="52" y="893"/>
                      </a:cubicBezTo>
                      <a:cubicBezTo>
                        <a:pt x="23" y="893"/>
                        <a:pt x="0" y="870"/>
                        <a:pt x="0" y="841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23"/>
                        <a:pt x="23" y="0"/>
                        <a:pt x="52" y="0"/>
                      </a:cubicBezTo>
                      <a:cubicBezTo>
                        <a:pt x="479" y="0"/>
                        <a:pt x="479" y="0"/>
                        <a:pt x="479" y="0"/>
                      </a:cubicBezTo>
                      <a:cubicBezTo>
                        <a:pt x="508" y="0"/>
                        <a:pt x="531" y="23"/>
                        <a:pt x="531" y="52"/>
                      </a:cubicBezTo>
                      <a:cubicBezTo>
                        <a:pt x="531" y="841"/>
                        <a:pt x="531" y="841"/>
                        <a:pt x="531" y="841"/>
                      </a:cubicBezTo>
                      <a:cubicBezTo>
                        <a:pt x="531" y="870"/>
                        <a:pt x="508" y="893"/>
                        <a:pt x="479" y="89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70" name="Freeform 1467"/>
                <p:cNvSpPr>
                  <a:spLocks/>
                </p:cNvSpPr>
                <p:nvPr/>
              </p:nvSpPr>
              <p:spPr bwMode="auto">
                <a:xfrm>
                  <a:off x="889000" y="2357438"/>
                  <a:ext cx="2335213" cy="1335087"/>
                </a:xfrm>
                <a:custGeom>
                  <a:avLst/>
                  <a:gdLst>
                    <a:gd name="T0" fmla="*/ 0 w 531"/>
                    <a:gd name="T1" fmla="*/ 229124 h 303"/>
                    <a:gd name="T2" fmla="*/ 0 w 531"/>
                    <a:gd name="T3" fmla="*/ 555185 h 303"/>
                    <a:gd name="T4" fmla="*/ 2234064 w 531"/>
                    <a:gd name="T5" fmla="*/ 934120 h 303"/>
                    <a:gd name="T6" fmla="*/ 2335213 w 531"/>
                    <a:gd name="T7" fmla="*/ 885652 h 303"/>
                    <a:gd name="T8" fmla="*/ 2335213 w 531"/>
                    <a:gd name="T9" fmla="*/ 229124 h 303"/>
                    <a:gd name="T10" fmla="*/ 2106529 w 531"/>
                    <a:gd name="T11" fmla="*/ 0 h 303"/>
                    <a:gd name="T12" fmla="*/ 228684 w 531"/>
                    <a:gd name="T13" fmla="*/ 0 h 303"/>
                    <a:gd name="T14" fmla="*/ 0 w 531"/>
                    <a:gd name="T15" fmla="*/ 229124 h 303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31" h="303">
                      <a:moveTo>
                        <a:pt x="0" y="52"/>
                      </a:moveTo>
                      <a:cubicBezTo>
                        <a:pt x="0" y="126"/>
                        <a:pt x="0" y="126"/>
                        <a:pt x="0" y="126"/>
                      </a:cubicBezTo>
                      <a:cubicBezTo>
                        <a:pt x="125" y="226"/>
                        <a:pt x="302" y="303"/>
                        <a:pt x="508" y="212"/>
                      </a:cubicBezTo>
                      <a:cubicBezTo>
                        <a:pt x="516" y="208"/>
                        <a:pt x="523" y="205"/>
                        <a:pt x="531" y="201"/>
                      </a:cubicBezTo>
                      <a:cubicBezTo>
                        <a:pt x="531" y="52"/>
                        <a:pt x="531" y="52"/>
                        <a:pt x="531" y="52"/>
                      </a:cubicBezTo>
                      <a:cubicBezTo>
                        <a:pt x="531" y="23"/>
                        <a:pt x="508" y="0"/>
                        <a:pt x="479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23" y="0"/>
                        <a:pt x="0" y="23"/>
                        <a:pt x="0" y="5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409" name="Rectangle 1606"/>
              <p:cNvSpPr>
                <a:spLocks noChangeArrowheads="1"/>
              </p:cNvSpPr>
              <p:nvPr/>
            </p:nvSpPr>
            <p:spPr bwMode="auto">
              <a:xfrm>
                <a:off x="1025526" y="3884975"/>
                <a:ext cx="2062161" cy="29238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en-US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4" name="Rectangle 1587"/>
            <p:cNvSpPr>
              <a:spLocks noChangeArrowheads="1"/>
            </p:cNvSpPr>
            <p:nvPr/>
          </p:nvSpPr>
          <p:spPr bwMode="auto">
            <a:xfrm>
              <a:off x="1433087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01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DFD449B1-A942-EF4B-BF53-91B78F5CB333}"/>
              </a:ext>
            </a:extLst>
          </p:cNvPr>
          <p:cNvGrpSpPr/>
          <p:nvPr/>
        </p:nvGrpSpPr>
        <p:grpSpPr>
          <a:xfrm>
            <a:off x="3593308" y="6190528"/>
            <a:ext cx="2341562" cy="3932237"/>
            <a:chOff x="3593308" y="2357437"/>
            <a:chExt cx="2341562" cy="3932237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6DBA87F1-F42A-D640-881B-B21A13A58619}"/>
                </a:ext>
              </a:extLst>
            </p:cNvPr>
            <p:cNvGrpSpPr/>
            <p:nvPr/>
          </p:nvGrpSpPr>
          <p:grpSpPr>
            <a:xfrm>
              <a:off x="3593308" y="2357437"/>
              <a:ext cx="2341562" cy="3932237"/>
              <a:chOff x="3576638" y="2357438"/>
              <a:chExt cx="2341562" cy="3932237"/>
            </a:xfrm>
          </p:grpSpPr>
          <p:sp>
            <p:nvSpPr>
              <p:cNvPr id="15367" name="Freeform 1464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4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4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9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9" y="893"/>
                      <a:pt x="480" y="893"/>
                    </a:cubicBezTo>
                  </a:path>
                </a:pathLst>
              </a:custGeom>
              <a:solidFill>
                <a:srgbClr val="F4EC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1" name="Freeform 1468"/>
              <p:cNvSpPr>
                <a:spLocks/>
              </p:cNvSpPr>
              <p:nvPr/>
            </p:nvSpPr>
            <p:spPr bwMode="auto">
              <a:xfrm>
                <a:off x="3576638" y="2357438"/>
                <a:ext cx="2341562" cy="744537"/>
              </a:xfrm>
              <a:custGeom>
                <a:avLst/>
                <a:gdLst>
                  <a:gd name="T0" fmla="*/ 0 w 532"/>
                  <a:gd name="T1" fmla="*/ 229088 h 169"/>
                  <a:gd name="T2" fmla="*/ 0 w 532"/>
                  <a:gd name="T3" fmla="*/ 744537 h 169"/>
                  <a:gd name="T4" fmla="*/ 2341563 w 532"/>
                  <a:gd name="T5" fmla="*/ 462582 h 169"/>
                  <a:gd name="T6" fmla="*/ 2341563 w 532"/>
                  <a:gd name="T7" fmla="*/ 229088 h 169"/>
                  <a:gd name="T8" fmla="*/ 2112688 w 532"/>
                  <a:gd name="T9" fmla="*/ 0 h 169"/>
                  <a:gd name="T10" fmla="*/ 228875 w 532"/>
                  <a:gd name="T11" fmla="*/ 0 h 169"/>
                  <a:gd name="T12" fmla="*/ 0 w 532"/>
                  <a:gd name="T13" fmla="*/ 229088 h 16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169">
                    <a:moveTo>
                      <a:pt x="0" y="52"/>
                    </a:moveTo>
                    <a:cubicBezTo>
                      <a:pt x="0" y="169"/>
                      <a:pt x="0" y="169"/>
                      <a:pt x="0" y="169"/>
                    </a:cubicBezTo>
                    <a:cubicBezTo>
                      <a:pt x="236" y="80"/>
                      <a:pt x="400" y="78"/>
                      <a:pt x="532" y="105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9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4" y="0"/>
                      <a:pt x="0" y="23"/>
                      <a:pt x="0" y="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8" name="Rectangle 1606"/>
              <p:cNvSpPr>
                <a:spLocks noChangeArrowheads="1"/>
              </p:cNvSpPr>
              <p:nvPr/>
            </p:nvSpPr>
            <p:spPr bwMode="auto">
              <a:xfrm>
                <a:off x="4747387" y="3915568"/>
                <a:ext cx="64" cy="292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endParaRPr lang="fr-FR" sz="19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15375" name="Rectangle 1588"/>
            <p:cNvSpPr>
              <a:spLocks noChangeArrowheads="1"/>
            </p:cNvSpPr>
            <p:nvPr/>
          </p:nvSpPr>
          <p:spPr bwMode="auto">
            <a:xfrm>
              <a:off x="4066751" y="2674938"/>
              <a:ext cx="139467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02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2CB556BA-8207-2B48-8D4D-9CFD18FD4501}"/>
              </a:ext>
            </a:extLst>
          </p:cNvPr>
          <p:cNvGrpSpPr/>
          <p:nvPr/>
        </p:nvGrpSpPr>
        <p:grpSpPr>
          <a:xfrm>
            <a:off x="6230146" y="6194972"/>
            <a:ext cx="2341562" cy="3932237"/>
            <a:chOff x="6230146" y="2361881"/>
            <a:chExt cx="2341562" cy="3932237"/>
          </a:xfrm>
          <a:solidFill>
            <a:srgbClr val="BFBFBF"/>
          </a:solidFill>
        </p:grpSpPr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F4688AC7-49EB-B94C-BF44-6D05FD2AE9FD}"/>
                </a:ext>
              </a:extLst>
            </p:cNvPr>
            <p:cNvGrpSpPr/>
            <p:nvPr/>
          </p:nvGrpSpPr>
          <p:grpSpPr>
            <a:xfrm>
              <a:off x="6230146" y="2361881"/>
              <a:ext cx="2341562" cy="3932237"/>
              <a:chOff x="6269038" y="2357438"/>
              <a:chExt cx="2341562" cy="3932237"/>
            </a:xfrm>
            <a:grpFill/>
          </p:grpSpPr>
          <p:sp>
            <p:nvSpPr>
              <p:cNvPr id="15368" name="Freeform 1465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3932237"/>
              </a:xfrm>
              <a:custGeom>
                <a:avLst/>
                <a:gdLst>
                  <a:gd name="T0" fmla="*/ 2112688 w 532"/>
                  <a:gd name="T1" fmla="*/ 3932237 h 893"/>
                  <a:gd name="T2" fmla="*/ 228875 w 532"/>
                  <a:gd name="T3" fmla="*/ 3932237 h 893"/>
                  <a:gd name="T4" fmla="*/ 0 w 532"/>
                  <a:gd name="T5" fmla="*/ 3703260 h 893"/>
                  <a:gd name="T6" fmla="*/ 0 w 532"/>
                  <a:gd name="T7" fmla="*/ 228977 h 893"/>
                  <a:gd name="T8" fmla="*/ 228875 w 532"/>
                  <a:gd name="T9" fmla="*/ 0 h 893"/>
                  <a:gd name="T10" fmla="*/ 2112688 w 532"/>
                  <a:gd name="T11" fmla="*/ 0 h 893"/>
                  <a:gd name="T12" fmla="*/ 2341563 w 532"/>
                  <a:gd name="T13" fmla="*/ 228977 h 893"/>
                  <a:gd name="T14" fmla="*/ 2341563 w 532"/>
                  <a:gd name="T15" fmla="*/ 3703260 h 893"/>
                  <a:gd name="T16" fmla="*/ 2112688 w 532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2" h="893">
                    <a:moveTo>
                      <a:pt x="480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08" y="0"/>
                      <a:pt x="532" y="23"/>
                      <a:pt x="532" y="52"/>
                    </a:cubicBezTo>
                    <a:cubicBezTo>
                      <a:pt x="532" y="841"/>
                      <a:pt x="532" y="841"/>
                      <a:pt x="532" y="841"/>
                    </a:cubicBezTo>
                    <a:cubicBezTo>
                      <a:pt x="532" y="870"/>
                      <a:pt x="508" y="893"/>
                      <a:pt x="480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2" name="Freeform 1469"/>
              <p:cNvSpPr>
                <a:spLocks/>
              </p:cNvSpPr>
              <p:nvPr/>
            </p:nvSpPr>
            <p:spPr bwMode="auto">
              <a:xfrm>
                <a:off x="6269038" y="2357438"/>
                <a:ext cx="2341562" cy="1290637"/>
              </a:xfrm>
              <a:custGeom>
                <a:avLst/>
                <a:gdLst>
                  <a:gd name="T0" fmla="*/ 0 w 532"/>
                  <a:gd name="T1" fmla="*/ 229055 h 293"/>
                  <a:gd name="T2" fmla="*/ 0 w 532"/>
                  <a:gd name="T3" fmla="*/ 555018 h 293"/>
                  <a:gd name="T4" fmla="*/ 2341563 w 532"/>
                  <a:gd name="T5" fmla="*/ 964674 h 293"/>
                  <a:gd name="T6" fmla="*/ 2341563 w 532"/>
                  <a:gd name="T7" fmla="*/ 229055 h 293"/>
                  <a:gd name="T8" fmla="*/ 2112688 w 532"/>
                  <a:gd name="T9" fmla="*/ 0 h 293"/>
                  <a:gd name="T10" fmla="*/ 228875 w 532"/>
                  <a:gd name="T11" fmla="*/ 0 h 293"/>
                  <a:gd name="T12" fmla="*/ 0 w 532"/>
                  <a:gd name="T13" fmla="*/ 229055 h 29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2" h="293">
                    <a:moveTo>
                      <a:pt x="0" y="52"/>
                    </a:moveTo>
                    <a:cubicBezTo>
                      <a:pt x="0" y="126"/>
                      <a:pt x="0" y="126"/>
                      <a:pt x="0" y="126"/>
                    </a:cubicBezTo>
                    <a:cubicBezTo>
                      <a:pt x="191" y="186"/>
                      <a:pt x="317" y="293"/>
                      <a:pt x="532" y="219"/>
                    </a:cubicBezTo>
                    <a:cubicBezTo>
                      <a:pt x="532" y="52"/>
                      <a:pt x="532" y="52"/>
                      <a:pt x="532" y="52"/>
                    </a:cubicBezTo>
                    <a:cubicBezTo>
                      <a:pt x="532" y="23"/>
                      <a:pt x="508" y="0"/>
                      <a:pt x="48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1" name="Rectangle 1606"/>
              <p:cNvSpPr>
                <a:spLocks noChangeArrowheads="1"/>
              </p:cNvSpPr>
              <p:nvPr/>
            </p:nvSpPr>
            <p:spPr bwMode="auto">
              <a:xfrm>
                <a:off x="6910761" y="3887356"/>
                <a:ext cx="1072409" cy="5847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 err="1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Deep</a:t>
                </a: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19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Learning</a:t>
                </a:r>
              </a:p>
            </p:txBody>
          </p:sp>
        </p:grpSp>
        <p:sp>
          <p:nvSpPr>
            <p:cNvPr id="15376" name="Rectangle 1591"/>
            <p:cNvSpPr>
              <a:spLocks noChangeArrowheads="1"/>
            </p:cNvSpPr>
            <p:nvPr/>
          </p:nvSpPr>
          <p:spPr bwMode="auto">
            <a:xfrm>
              <a:off x="6703589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03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7C5E56DD-6CFD-2447-B1B0-725A589D3992}"/>
              </a:ext>
            </a:extLst>
          </p:cNvPr>
          <p:cNvGrpSpPr/>
          <p:nvPr/>
        </p:nvGrpSpPr>
        <p:grpSpPr>
          <a:xfrm>
            <a:off x="8836821" y="6197353"/>
            <a:ext cx="2336800" cy="3932237"/>
            <a:chOff x="8930483" y="2357437"/>
            <a:chExt cx="2336800" cy="3932237"/>
          </a:xfrm>
          <a:solidFill>
            <a:srgbClr val="BFBFBF"/>
          </a:solidFill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7234552B-3548-734E-AB4B-887D97F38198}"/>
                </a:ext>
              </a:extLst>
            </p:cNvPr>
            <p:cNvGrpSpPr/>
            <p:nvPr/>
          </p:nvGrpSpPr>
          <p:grpSpPr>
            <a:xfrm>
              <a:off x="8930483" y="2357437"/>
              <a:ext cx="2336800" cy="3932237"/>
              <a:chOff x="8961438" y="2357438"/>
              <a:chExt cx="2336800" cy="3932237"/>
            </a:xfrm>
            <a:grpFill/>
          </p:grpSpPr>
          <p:sp>
            <p:nvSpPr>
              <p:cNvPr id="15369" name="Freeform 1466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3932237"/>
              </a:xfrm>
              <a:custGeom>
                <a:avLst/>
                <a:gdLst>
                  <a:gd name="T0" fmla="*/ 2107961 w 531"/>
                  <a:gd name="T1" fmla="*/ 3932237 h 893"/>
                  <a:gd name="T2" fmla="*/ 228839 w 531"/>
                  <a:gd name="T3" fmla="*/ 3932237 h 893"/>
                  <a:gd name="T4" fmla="*/ 0 w 531"/>
                  <a:gd name="T5" fmla="*/ 3703260 h 893"/>
                  <a:gd name="T6" fmla="*/ 0 w 531"/>
                  <a:gd name="T7" fmla="*/ 228977 h 893"/>
                  <a:gd name="T8" fmla="*/ 228839 w 531"/>
                  <a:gd name="T9" fmla="*/ 0 h 893"/>
                  <a:gd name="T10" fmla="*/ 2107961 w 531"/>
                  <a:gd name="T11" fmla="*/ 0 h 893"/>
                  <a:gd name="T12" fmla="*/ 2336800 w 531"/>
                  <a:gd name="T13" fmla="*/ 228977 h 893"/>
                  <a:gd name="T14" fmla="*/ 2336800 w 531"/>
                  <a:gd name="T15" fmla="*/ 3703260 h 893"/>
                  <a:gd name="T16" fmla="*/ 2107961 w 531"/>
                  <a:gd name="T17" fmla="*/ 3932237 h 89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31" h="893">
                    <a:moveTo>
                      <a:pt x="479" y="893"/>
                    </a:moveTo>
                    <a:cubicBezTo>
                      <a:pt x="52" y="893"/>
                      <a:pt x="52" y="893"/>
                      <a:pt x="52" y="893"/>
                    </a:cubicBezTo>
                    <a:cubicBezTo>
                      <a:pt x="23" y="893"/>
                      <a:pt x="0" y="870"/>
                      <a:pt x="0" y="841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479" y="0"/>
                      <a:pt x="479" y="0"/>
                      <a:pt x="479" y="0"/>
                    </a:cubicBezTo>
                    <a:cubicBezTo>
                      <a:pt x="508" y="0"/>
                      <a:pt x="531" y="23"/>
                      <a:pt x="531" y="52"/>
                    </a:cubicBezTo>
                    <a:cubicBezTo>
                      <a:pt x="531" y="841"/>
                      <a:pt x="531" y="841"/>
                      <a:pt x="531" y="841"/>
                    </a:cubicBezTo>
                    <a:cubicBezTo>
                      <a:pt x="531" y="870"/>
                      <a:pt x="508" y="893"/>
                      <a:pt x="479" y="8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Freeform 1470"/>
              <p:cNvSpPr>
                <a:spLocks/>
              </p:cNvSpPr>
              <p:nvPr/>
            </p:nvSpPr>
            <p:spPr bwMode="auto">
              <a:xfrm>
                <a:off x="8961438" y="2357438"/>
                <a:ext cx="2336800" cy="819150"/>
              </a:xfrm>
              <a:custGeom>
                <a:avLst/>
                <a:gdLst>
                  <a:gd name="T0" fmla="*/ 0 w 531"/>
                  <a:gd name="T1" fmla="*/ 229010 h 186"/>
                  <a:gd name="T2" fmla="*/ 0 w 531"/>
                  <a:gd name="T3" fmla="*/ 819150 h 186"/>
                  <a:gd name="T4" fmla="*/ 2336800 w 531"/>
                  <a:gd name="T5" fmla="*/ 616565 h 186"/>
                  <a:gd name="T6" fmla="*/ 2336800 w 531"/>
                  <a:gd name="T7" fmla="*/ 229010 h 186"/>
                  <a:gd name="T8" fmla="*/ 2107961 w 531"/>
                  <a:gd name="T9" fmla="*/ 0 h 186"/>
                  <a:gd name="T10" fmla="*/ 228839 w 531"/>
                  <a:gd name="T11" fmla="*/ 0 h 186"/>
                  <a:gd name="T12" fmla="*/ 0 w 531"/>
                  <a:gd name="T13" fmla="*/ 229010 h 1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31" h="186">
                    <a:moveTo>
                      <a:pt x="0" y="52"/>
                    </a:moveTo>
                    <a:cubicBezTo>
                      <a:pt x="0" y="186"/>
                      <a:pt x="0" y="186"/>
                      <a:pt x="0" y="186"/>
                    </a:cubicBezTo>
                    <a:cubicBezTo>
                      <a:pt x="214" y="92"/>
                      <a:pt x="400" y="105"/>
                      <a:pt x="531" y="140"/>
                    </a:cubicBezTo>
                    <a:cubicBezTo>
                      <a:pt x="531" y="52"/>
                      <a:pt x="531" y="52"/>
                      <a:pt x="531" y="52"/>
                    </a:cubicBezTo>
                    <a:cubicBezTo>
                      <a:pt x="531" y="23"/>
                      <a:pt x="508" y="0"/>
                      <a:pt x="479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3" y="0"/>
                      <a:pt x="0" y="23"/>
                      <a:pt x="0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0" name="Rectangle 1606"/>
              <p:cNvSpPr>
                <a:spLocks noChangeArrowheads="1"/>
              </p:cNvSpPr>
              <p:nvPr/>
            </p:nvSpPr>
            <p:spPr bwMode="auto">
              <a:xfrm>
                <a:off x="9293025" y="3884975"/>
                <a:ext cx="1683153" cy="36933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24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Conclusion</a:t>
                </a:r>
              </a:p>
            </p:txBody>
          </p:sp>
        </p:grpSp>
        <p:sp>
          <p:nvSpPr>
            <p:cNvPr id="15377" name="Rectangle 1595"/>
            <p:cNvSpPr>
              <a:spLocks noChangeArrowheads="1"/>
            </p:cNvSpPr>
            <p:nvPr/>
          </p:nvSpPr>
          <p:spPr bwMode="auto">
            <a:xfrm>
              <a:off x="9401545" y="2674938"/>
              <a:ext cx="1394677" cy="3847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5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ETAPE 04</a:t>
              </a:r>
              <a:endParaRPr lang="en-US" alt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0" name="Rounded Rectangle 4">
            <a:extLst>
              <a:ext uri="{FF2B5EF4-FFF2-40B4-BE49-F238E27FC236}">
                <a16:creationId xmlns:a16="http://schemas.microsoft.com/office/drawing/2014/main" id="{929F2E02-A54D-41C0-971E-9C6839283584}"/>
              </a:ext>
            </a:extLst>
          </p:cNvPr>
          <p:cNvSpPr/>
          <p:nvPr/>
        </p:nvSpPr>
        <p:spPr>
          <a:xfrm>
            <a:off x="11668428" y="6186667"/>
            <a:ext cx="477272" cy="328187"/>
          </a:xfrm>
          <a:prstGeom prst="roundRect">
            <a:avLst/>
          </a:prstGeom>
          <a:solidFill>
            <a:srgbClr val="F4EC6A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BBA498-DA9E-49E0-9B68-36103A5B348F}" type="slidenum">
              <a:rPr lang="id-ID" sz="1200" smtClean="0"/>
              <a:t>9</a:t>
            </a:fld>
            <a:endParaRPr lang="en-US" sz="1200" dirty="0"/>
          </a:p>
        </p:txBody>
      </p: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B8512D25-E60F-460D-89DF-D7759DD3FF3C}"/>
              </a:ext>
            </a:extLst>
          </p:cNvPr>
          <p:cNvGrpSpPr/>
          <p:nvPr/>
        </p:nvGrpSpPr>
        <p:grpSpPr>
          <a:xfrm>
            <a:off x="-37309" y="299457"/>
            <a:ext cx="12229309" cy="1058344"/>
            <a:chOff x="-37309" y="299457"/>
            <a:chExt cx="12229309" cy="1058344"/>
          </a:xfrm>
          <a:solidFill>
            <a:srgbClr val="34B2E4"/>
          </a:solidFill>
        </p:grpSpPr>
        <p:sp>
          <p:nvSpPr>
            <p:cNvPr id="53" name="Google Shape;199;p16">
              <a:extLst>
                <a:ext uri="{FF2B5EF4-FFF2-40B4-BE49-F238E27FC236}">
                  <a16:creationId xmlns:a16="http://schemas.microsoft.com/office/drawing/2014/main" id="{5E2254A2-1ABC-4938-BC56-B354F3ACED0D}"/>
                </a:ext>
              </a:extLst>
            </p:cNvPr>
            <p:cNvSpPr/>
            <p:nvPr/>
          </p:nvSpPr>
          <p:spPr>
            <a:xfrm rot="5400000">
              <a:off x="5566675" y="-5304527"/>
              <a:ext cx="1021341" cy="12229309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11;p16">
              <a:extLst>
                <a:ext uri="{FF2B5EF4-FFF2-40B4-BE49-F238E27FC236}">
                  <a16:creationId xmlns:a16="http://schemas.microsoft.com/office/drawing/2014/main" id="{75258F45-2D0F-49CD-8B55-A9BDE484A679}"/>
                </a:ext>
              </a:extLst>
            </p:cNvPr>
            <p:cNvSpPr/>
            <p:nvPr/>
          </p:nvSpPr>
          <p:spPr>
            <a:xfrm>
              <a:off x="51020" y="709287"/>
              <a:ext cx="405229" cy="480840"/>
            </a:xfrm>
            <a:prstGeom prst="ellipse">
              <a:avLst/>
            </a:prstGeom>
            <a:grpFill/>
            <a:ln w="762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 i="0" u="none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Calibri"/>
                </a:rPr>
                <a:t>3</a:t>
              </a:r>
              <a:endParaRPr sz="1800" b="1" i="0" u="none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55" name="Google Shape;317;p20">
              <a:extLst>
                <a:ext uri="{FF2B5EF4-FFF2-40B4-BE49-F238E27FC236}">
                  <a16:creationId xmlns:a16="http://schemas.microsoft.com/office/drawing/2014/main" id="{877F030B-D52B-4A9D-9485-C18F9EA42768}"/>
                </a:ext>
              </a:extLst>
            </p:cNvPr>
            <p:cNvSpPr txBox="1"/>
            <p:nvPr/>
          </p:nvSpPr>
          <p:spPr>
            <a:xfrm>
              <a:off x="1067171" y="935542"/>
              <a:ext cx="7031095" cy="4222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l"/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Prétraitement </a:t>
              </a:r>
              <a:r>
                <a:rPr lang="fr-FR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 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images et identification des </a:t>
              </a:r>
              <a:r>
                <a:rPr lang="fr-FR" sz="1800" b="1" i="0" dirty="0" err="1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keypoints</a:t>
              </a:r>
              <a:r>
                <a:rPr lang="fr-FR" sz="1800" b="1" i="0" dirty="0">
                  <a:solidFill>
                    <a:schemeClr val="bg1"/>
                  </a:solidFill>
                  <a:effectLst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  <a:endParaRPr lang="fr-FR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2D64FE94-1D92-4885-AAD4-6B5A03225A77}"/>
              </a:ext>
            </a:extLst>
          </p:cNvPr>
          <p:cNvGrpSpPr/>
          <p:nvPr/>
        </p:nvGrpSpPr>
        <p:grpSpPr>
          <a:xfrm>
            <a:off x="-37307" y="-1"/>
            <a:ext cx="12229307" cy="1021341"/>
            <a:chOff x="-37307" y="-1"/>
            <a:chExt cx="12229307" cy="1021341"/>
          </a:xfrm>
        </p:grpSpPr>
        <p:sp>
          <p:nvSpPr>
            <p:cNvPr id="15363" name="Freeform 1456"/>
            <p:cNvSpPr>
              <a:spLocks/>
            </p:cNvSpPr>
            <p:nvPr/>
          </p:nvSpPr>
          <p:spPr bwMode="auto">
            <a:xfrm>
              <a:off x="-37307" y="-1"/>
              <a:ext cx="12229307" cy="1021341"/>
            </a:xfrm>
            <a:custGeom>
              <a:avLst/>
              <a:gdLst>
                <a:gd name="T0" fmla="*/ 12190413 w 2770"/>
                <a:gd name="T1" fmla="*/ 3365014 h 940"/>
                <a:gd name="T2" fmla="*/ 8880958 w 2770"/>
                <a:gd name="T3" fmla="*/ 3219666 h 940"/>
                <a:gd name="T4" fmla="*/ 3124618 w 2770"/>
                <a:gd name="T5" fmla="*/ 3294542 h 940"/>
                <a:gd name="T6" fmla="*/ 0 w 2770"/>
                <a:gd name="T7" fmla="*/ 1915944 h 940"/>
                <a:gd name="T8" fmla="*/ 0 w 2770"/>
                <a:gd name="T9" fmla="*/ 0 h 940"/>
                <a:gd name="T10" fmla="*/ 12190413 w 2770"/>
                <a:gd name="T11" fmla="*/ 0 h 940"/>
                <a:gd name="T12" fmla="*/ 12190413 w 2770"/>
                <a:gd name="T13" fmla="*/ 3365014 h 9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770" h="940">
                  <a:moveTo>
                    <a:pt x="2770" y="764"/>
                  </a:moveTo>
                  <a:cubicBezTo>
                    <a:pt x="2770" y="764"/>
                    <a:pt x="2447" y="531"/>
                    <a:pt x="2018" y="731"/>
                  </a:cubicBezTo>
                  <a:cubicBezTo>
                    <a:pt x="1568" y="940"/>
                    <a:pt x="1502" y="395"/>
                    <a:pt x="710" y="748"/>
                  </a:cubicBezTo>
                  <a:cubicBezTo>
                    <a:pt x="296" y="932"/>
                    <a:pt x="0" y="435"/>
                    <a:pt x="0" y="43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70" y="0"/>
                    <a:pt x="2770" y="0"/>
                    <a:pt x="2770" y="0"/>
                  </a:cubicBezTo>
                  <a:lnTo>
                    <a:pt x="2770" y="764"/>
                  </a:lnTo>
                  <a:close/>
                </a:path>
              </a:pathLst>
            </a:custGeom>
            <a:solidFill>
              <a:srgbClr val="F4EC6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65" name="Rectangle 1462"/>
            <p:cNvSpPr>
              <a:spLocks noChangeArrowheads="1"/>
            </p:cNvSpPr>
            <p:nvPr/>
          </p:nvSpPr>
          <p:spPr bwMode="auto">
            <a:xfrm>
              <a:off x="2062223" y="18226"/>
              <a:ext cx="806755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lvl="0" algn="ctr">
                <a:buClr>
                  <a:srgbClr val="FFFFFF"/>
                </a:buClr>
                <a:buSzPts val="1700"/>
              </a:pPr>
              <a:r>
                <a:rPr lang="fr-FR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METHODE CLASSIQUE</a:t>
              </a:r>
              <a:endParaRPr lang="en-US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E1C54A07-143C-4D8F-8470-09D6A0520A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649" b="17590"/>
          <a:stretch/>
        </p:blipFill>
        <p:spPr>
          <a:xfrm>
            <a:off x="4063997" y="1446213"/>
            <a:ext cx="4064006" cy="3897183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4913EF3-57A1-43D1-91E9-9607712E1C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256"/>
          <a:stretch/>
        </p:blipFill>
        <p:spPr>
          <a:xfrm>
            <a:off x="1893407" y="5430707"/>
            <a:ext cx="8405186" cy="74453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C72756D-D1C1-40E3-85C4-E612F2CDB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56291">
            <a:off x="4322636" y="2035515"/>
            <a:ext cx="3783360" cy="28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risp complementary colors 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4EC6A"/>
      </a:accent1>
      <a:accent2>
        <a:srgbClr val="BBCF4A"/>
      </a:accent2>
      <a:accent3>
        <a:srgbClr val="E73F0B"/>
      </a:accent3>
      <a:accent4>
        <a:srgbClr val="A11F0C"/>
      </a:accent4>
      <a:accent5>
        <a:srgbClr val="000000"/>
      </a:accent5>
      <a:accent6>
        <a:srgbClr val="8A8A8A"/>
      </a:accent6>
      <a:hlink>
        <a:srgbClr val="0096D2"/>
      </a:hlink>
      <a:folHlink>
        <a:srgbClr val="00578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728</Words>
  <Application>Microsoft Office PowerPoint</Application>
  <PresentationFormat>Grand écran</PresentationFormat>
  <Paragraphs>292</Paragraphs>
  <Slides>24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Open Sans</vt:lpstr>
      <vt:lpstr>Open Sans Extrabold</vt:lpstr>
      <vt:lpstr>Open Sans SemiBold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Steven</dc:creator>
  <cp:lastModifiedBy>Mohamed Sidina</cp:lastModifiedBy>
  <cp:revision>289</cp:revision>
  <dcterms:created xsi:type="dcterms:W3CDTF">2015-04-13T00:30:35Z</dcterms:created>
  <dcterms:modified xsi:type="dcterms:W3CDTF">2021-11-21T17:15:03Z</dcterms:modified>
</cp:coreProperties>
</file>